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9f0af16f8597405f" /><Relationship Type="http://schemas.openxmlformats.org/officeDocument/2006/relationships/extended-properties" Target="/docProps/app.xml" Id="Rb82e1b0e721944cc" /><Relationship Type="http://schemas.openxmlformats.org/officeDocument/2006/relationships/officeDocument" Target="/ppt/presentation.xml" Id="R4863e5b5c5e74d16" /></Relationships>
</file>

<file path=ppt/presentation.xml><?xml version="1.0" encoding="utf-8"?>
<p:presentation xmlns:p="http://schemas.openxmlformats.org/presentationml/2006/main">
  <p:sldMasterIdLst>
    <p:sldMasterId xmlns:r="http://schemas.openxmlformats.org/officeDocument/2006/relationships" id="2147483648" r:id="Re1887a13e9df4c28"/>
  </p:sldMasterIdLst>
  <p:notesMasterIdLst>
    <p:notesMasterId xmlns:r="http://schemas.openxmlformats.org/officeDocument/2006/relationships" r:id="R990bbd1926284385"/>
  </p:notesMasterIdLst>
  <p:sldIdLst>
    <p:sldId xmlns:r="http://schemas.openxmlformats.org/officeDocument/2006/relationships" id="256" r:id="R8fbe8dd970ec4062"/>
    <p:sldId xmlns:r="http://schemas.openxmlformats.org/officeDocument/2006/relationships" id="257" r:id="Rdc335d4eca0f43dc"/>
    <p:sldId xmlns:r="http://schemas.openxmlformats.org/officeDocument/2006/relationships" id="258" r:id="R1324bf2482fa4136"/>
    <p:sldId xmlns:r="http://schemas.openxmlformats.org/officeDocument/2006/relationships" id="259" r:id="R4ae1ffcea03c4aaf"/>
    <p:sldId xmlns:r="http://schemas.openxmlformats.org/officeDocument/2006/relationships" id="260" r:id="R2dd1919993014f3a"/>
    <p:sldId xmlns:r="http://schemas.openxmlformats.org/officeDocument/2006/relationships" id="261" r:id="Rdefe0dfa4511415a"/>
    <p:sldId xmlns:r="http://schemas.openxmlformats.org/officeDocument/2006/relationships" id="262" r:id="R243c859a64aa4352"/>
    <p:sldId xmlns:r="http://schemas.openxmlformats.org/officeDocument/2006/relationships" id="263" r:id="Rd3ad99dfbb004548"/>
    <p:sldId xmlns:r="http://schemas.openxmlformats.org/officeDocument/2006/relationships" id="264" r:id="Rd88af68ed7f64ef0"/>
    <p:sldId xmlns:r="http://schemas.openxmlformats.org/officeDocument/2006/relationships" id="265" r:id="R3665d1cd383a4a3f"/>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475a48bebc1b4595" /><Relationship Type="http://schemas.openxmlformats.org/officeDocument/2006/relationships/slideMaster" Target="/ppt/slideMasters/slideMaster1.xml" Id="Re1887a13e9df4c28" /><Relationship Type="http://schemas.openxmlformats.org/officeDocument/2006/relationships/notesMaster" Target="/ppt/notesMasters/notesMaster1.xml" Id="R990bbd1926284385" /><Relationship Type="http://schemas.openxmlformats.org/officeDocument/2006/relationships/presProps" Target="/ppt/presProps.xml" Id="Rbda15276652f44ef" /><Relationship Type="http://schemas.openxmlformats.org/officeDocument/2006/relationships/tableStyles" Target="/ppt/tableStyles.xml" Id="Rd1fc417143d04fe8" /><Relationship Type="http://schemas.openxmlformats.org/officeDocument/2006/relationships/slide" Target="/ppt/slides/slide1.xml" Id="R8fbe8dd970ec4062" /><Relationship Type="http://schemas.openxmlformats.org/officeDocument/2006/relationships/slide" Target="/ppt/slides/slide2.xml" Id="Rdc335d4eca0f43dc" /><Relationship Type="http://schemas.openxmlformats.org/officeDocument/2006/relationships/slide" Target="/ppt/slides/slide3.xml" Id="R1324bf2482fa4136" /><Relationship Type="http://schemas.openxmlformats.org/officeDocument/2006/relationships/slide" Target="/ppt/slides/slide4.xml" Id="R4ae1ffcea03c4aaf" /><Relationship Type="http://schemas.openxmlformats.org/officeDocument/2006/relationships/slide" Target="/ppt/slides/slide5.xml" Id="R2dd1919993014f3a" /><Relationship Type="http://schemas.openxmlformats.org/officeDocument/2006/relationships/slide" Target="/ppt/slides/slide6.xml" Id="Rdefe0dfa4511415a" /><Relationship Type="http://schemas.openxmlformats.org/officeDocument/2006/relationships/slide" Target="/ppt/slides/slide7.xml" Id="R243c859a64aa4352" /><Relationship Type="http://schemas.openxmlformats.org/officeDocument/2006/relationships/slide" Target="/ppt/slides/slide8.xml" Id="Rd3ad99dfbb004548" /><Relationship Type="http://schemas.openxmlformats.org/officeDocument/2006/relationships/slide" Target="/ppt/slides/slide9.xml" Id="Rd88af68ed7f64ef0" /><Relationship Type="http://schemas.openxmlformats.org/officeDocument/2006/relationships/slide" Target="/ppt/slides/slide10.xml" Id="R3665d1cd383a4a3f"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2a99c025e2f24ad0"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8e5df0a9beaa46cb" /><Relationship Type="http://schemas.openxmlformats.org/officeDocument/2006/relationships/notesMaster" Target="/ppt/notesMasters/notesMaster1.xml" Id="Re5dbbaa4a04d4ef7"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beaa867b9be24456" /><Relationship Type="http://schemas.openxmlformats.org/officeDocument/2006/relationships/notesMaster" Target="/ppt/notesMasters/notesMaster1.xml" Id="Rda6b65247aef4e55" /></Relationships>
</file>

<file path=ppt/notesSlides/_rels/notesSlide2.xml.rels>&#65279;<?xml version="1.0" encoding="utf-8"?><Relationships xmlns="http://schemas.openxmlformats.org/package/2006/relationships"><Relationship Type="http://schemas.openxmlformats.org/officeDocument/2006/relationships/slide" Target="/ppt/slides/slide2.xml" Id="R16ac3da4400541cb" /><Relationship Type="http://schemas.openxmlformats.org/officeDocument/2006/relationships/notesMaster" Target="/ppt/notesMasters/notesMaster1.xml" Id="R78c401d9140e4484" /></Relationships>
</file>

<file path=ppt/notesSlides/_rels/notesSlide3.xml.rels>&#65279;<?xml version="1.0" encoding="utf-8"?><Relationships xmlns="http://schemas.openxmlformats.org/package/2006/relationships"><Relationship Type="http://schemas.openxmlformats.org/officeDocument/2006/relationships/slide" Target="/ppt/slides/slide3.xml" Id="Rb452d7e5890c45c1" /><Relationship Type="http://schemas.openxmlformats.org/officeDocument/2006/relationships/notesMaster" Target="/ppt/notesMasters/notesMaster1.xml" Id="Rc0b8c838aa0c4283" /></Relationships>
</file>

<file path=ppt/notesSlides/_rels/notesSlide4.xml.rels>&#65279;<?xml version="1.0" encoding="utf-8"?><Relationships xmlns="http://schemas.openxmlformats.org/package/2006/relationships"><Relationship Type="http://schemas.openxmlformats.org/officeDocument/2006/relationships/slide" Target="/ppt/slides/slide4.xml" Id="R6e3c99e2eb724658" /><Relationship Type="http://schemas.openxmlformats.org/officeDocument/2006/relationships/notesMaster" Target="/ppt/notesMasters/notesMaster1.xml" Id="Rd59896a91a7d484c" /></Relationships>
</file>

<file path=ppt/notesSlides/_rels/notesSlide5.xml.rels>&#65279;<?xml version="1.0" encoding="utf-8"?><Relationships xmlns="http://schemas.openxmlformats.org/package/2006/relationships"><Relationship Type="http://schemas.openxmlformats.org/officeDocument/2006/relationships/slide" Target="/ppt/slides/slide5.xml" Id="Rf3305969ffe74242" /><Relationship Type="http://schemas.openxmlformats.org/officeDocument/2006/relationships/notesMaster" Target="/ppt/notesMasters/notesMaster1.xml" Id="R075489a1bcea4ef2" /></Relationships>
</file>

<file path=ppt/notesSlides/_rels/notesSlide6.xml.rels>&#65279;<?xml version="1.0" encoding="utf-8"?><Relationships xmlns="http://schemas.openxmlformats.org/package/2006/relationships"><Relationship Type="http://schemas.openxmlformats.org/officeDocument/2006/relationships/slide" Target="/ppt/slides/slide6.xml" Id="R624c279f68ce4809" /><Relationship Type="http://schemas.openxmlformats.org/officeDocument/2006/relationships/notesMaster" Target="/ppt/notesMasters/notesMaster1.xml" Id="R34045cef72d6457d" /></Relationships>
</file>

<file path=ppt/notesSlides/_rels/notesSlide7.xml.rels>&#65279;<?xml version="1.0" encoding="utf-8"?><Relationships xmlns="http://schemas.openxmlformats.org/package/2006/relationships"><Relationship Type="http://schemas.openxmlformats.org/officeDocument/2006/relationships/slide" Target="/ppt/slides/slide7.xml" Id="R0a0485a17c0c4096" /><Relationship Type="http://schemas.openxmlformats.org/officeDocument/2006/relationships/notesMaster" Target="/ppt/notesMasters/notesMaster1.xml" Id="R1b75e71901f64c7e" /></Relationships>
</file>

<file path=ppt/notesSlides/_rels/notesSlide8.xml.rels>&#65279;<?xml version="1.0" encoding="utf-8"?><Relationships xmlns="http://schemas.openxmlformats.org/package/2006/relationships"><Relationship Type="http://schemas.openxmlformats.org/officeDocument/2006/relationships/slide" Target="/ppt/slides/slide8.xml" Id="R4e84f38ae2aa49d0" /><Relationship Type="http://schemas.openxmlformats.org/officeDocument/2006/relationships/notesMaster" Target="/ppt/notesMasters/notesMaster1.xml" Id="R410d225c806b4207" /></Relationships>
</file>

<file path=ppt/notesSlides/_rels/notesSlide9.xml.rels>&#65279;<?xml version="1.0" encoding="utf-8"?><Relationships xmlns="http://schemas.openxmlformats.org/package/2006/relationships"><Relationship Type="http://schemas.openxmlformats.org/officeDocument/2006/relationships/slide" Target="/ppt/slides/slide9.xml" Id="Ree0a9f22989a49e0" /><Relationship Type="http://schemas.openxmlformats.org/officeDocument/2006/relationships/notesMaster" Target="/ppt/notesMasters/notesMaster1.xml" Id="R4a3662b7e04c483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Editions PHOTRA ist heute mehr als ein Buchverlag. Rund um das Verlagsprogramm ist ein digitales Informationsnetzwerk entstanden: für aktuelle Nachrichten, praktische Orientierung, strukturiertes Lernen und den persönlichen Austausch. Diese Präsentation zeigt, welche Aufgabe jedes Portal übernimmt und wie die Angebote zusammenwirken.</a:t>
            </a:r>
          </a:p>
          <a:p xmlns:a="http://schemas.openxmlformats.org/drawingml/2006/main">
            <a:r>
              <a:t/>
            </a:r>
          </a:p>
          <a:p xmlns:a="http://schemas.openxmlformats.org/drawingml/2006/main">
            <a:r>
              <a:t>[Sources]</a:t>
            </a:r>
          </a:p>
          <a:p xmlns:a="http://schemas.openxmlformats.org/drawingml/2006/main">
            <a:r>
              <a:t>- https://photra.org/services.html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Wer Frankreich aktuell verfolgen möchte, beginnt bei Nachrichten.fr. Wer praktische Frankreich-Services und persönliche Orientierung sucht, wählt France Premium. Wer systematisch lernen möchte, findet seine Kurse in der Academy. Weitere Länder erschließt Länderblick. Und wer alles in einem individuellen Überblick zusammenführen möchte, eröffnet ein kostenloses Konto bei PHOTRA Social.</a:t>
            </a:r>
          </a:p>
          <a:p xmlns:a="http://schemas.openxmlformats.org/drawingml/2006/main">
            <a:r>
              <a:t/>
            </a:r>
          </a:p>
          <a:p xmlns:a="http://schemas.openxmlformats.org/drawingml/2006/main">
            <a:r>
              <a:t>[Sources]</a:t>
            </a:r>
          </a:p>
          <a:p xmlns:a="http://schemas.openxmlformats.org/drawingml/2006/main">
            <a:r>
              <a:t>- https://photra.org/services.html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Eine Nachricht beantwortet zunächst die Frage: Was ist geschehen? Gute Orientierung verlangt jedoch mehr. Was bedeutet das Ereignis, welche Folgen hat es für meinen Alltag, wo finde ich verlässliche Details, und wie kann ich weiterlernen? Das PHOTRA-Netzwerk verbindet deshalb sechs unterschiedliche Zugänge – vom Nachrichtenportal bis zum persönlichen Feed.</a:t>
            </a:r>
          </a:p>
          <a:p xmlns:a="http://schemas.openxmlformats.org/drawingml/2006/main">
            <a:r>
              <a:t/>
            </a:r>
          </a:p>
          <a:p xmlns:a="http://schemas.openxmlformats.org/drawingml/2006/main">
            <a:r>
              <a:t>[Sources]</a:t>
            </a:r>
          </a:p>
          <a:p xmlns:a="http://schemas.openxmlformats.org/drawingml/2006/main">
            <a:r>
              <a:t>- https://photra.org/services.html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Nachrichten.fr ist das deutschsprachige Nachrichtenportal für Frankreich. Es berichtet über Politik, Gesellschaft, Wirtschaft, Umwelt, Gesundheit und Kultur – national und regional. Ein Newsticker, redaktionelle Tagesformate, Suche und Archiv ergänzen die laufende Berichterstattung. Automatisch entdeckte Themen werden aus überprüfbaren Quellen eigenständig aufbereitet und vor der Veröffentlichung lektoriert.</a:t>
            </a:r>
          </a:p>
          <a:p xmlns:a="http://schemas.openxmlformats.org/drawingml/2006/main">
            <a:r>
              <a:t/>
            </a:r>
          </a:p>
          <a:p xmlns:a="http://schemas.openxmlformats.org/drawingml/2006/main">
            <a:r>
              <a:t>[Sources]</a:t>
            </a:r>
          </a:p>
          <a:p xmlns:a="http://schemas.openxmlformats.org/drawingml/2006/main">
            <a:r>
              <a:t>- https://nachrichten.fr/</a:t>
            </a:r>
          </a:p>
          <a:p xmlns:a="http://schemas.openxmlformats.org/drawingml/2006/main">
            <a:r>
              <a:t>- https://photra.org/services.html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France Premium ist das zentrale Mitglieds- und Servicesystem für die Frankreich-Angebote. Dort verwalten Mitglieder ihre Zugänge, Abonnements, E-Mail-Wünsche und persönlichen Einstellungen. Hinzu kommen Wetter, Verkehr, Veranstaltungen, Fußball-Live, regionale Orientierung, Warnungen, Dossiers und weitere Werkzeuge. So wird aus allgemeiner Information ein persönlicher und im Alltag nutzbarer Frankreich-Service.</a:t>
            </a:r>
          </a:p>
          <a:p xmlns:a="http://schemas.openxmlformats.org/drawingml/2006/main">
            <a:r>
              <a:t/>
            </a:r>
          </a:p>
          <a:p xmlns:a="http://schemas.openxmlformats.org/drawingml/2006/main">
            <a:r>
              <a:t>[Sources]</a:t>
            </a:r>
          </a:p>
          <a:p xmlns:a="http://schemas.openxmlformats.org/drawingml/2006/main">
            <a:r>
              <a:t>- https://premium.frankreich.news/</a:t>
            </a:r>
          </a:p>
          <a:p xmlns:a="http://schemas.openxmlformats.org/drawingml/2006/main">
            <a:r>
              <a:t>- https://photra.org/services.html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Die France Premium Academy richtet sich an Menschen, die Entscheidungen vorbereitet treffen wollen. Ihre Selbstlernkurse behandeln unter anderem französische Bürokratie, Regionenwahl, Unternehmertum, Immobilienkauf, Kultur, Küche, Auswanderung und Ruhestand. Texte werden durch Gesamtpräsentationen, Tonspuren, Wissenschecks, Examina, Checklisten und ausfüllbare Vorlagen ergänzt.</a:t>
            </a:r>
          </a:p>
          <a:p xmlns:a="http://schemas.openxmlformats.org/drawingml/2006/main">
            <a:r>
              <a:t/>
            </a:r>
          </a:p>
          <a:p xmlns:a="http://schemas.openxmlformats.org/drawingml/2006/main">
            <a:r>
              <a:t>[Sources]</a:t>
            </a:r>
          </a:p>
          <a:p xmlns:a="http://schemas.openxmlformats.org/drawingml/2006/main">
            <a:r>
              <a:t>- https://academy.frankreich.news/kurse/</a:t>
            </a:r>
          </a:p>
          <a:p xmlns:a="http://schemas.openxmlformats.org/drawingml/2006/main">
            <a:r>
              <a:t>- https://photra.org/services.html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Länderblick schafft eigenständige deutschsprachige Portale für zahlreiche Länder. Nationale, regionale und amtliche Quellen bilden die Grundlage der Berichterstattung. Je nach Land kommen Wetter, Warnungen, Verkehr, Veranstaltungen, Fußball-Live und Spezialkarten hinzu. Zugang, Zahlung, Support und Benachrichtigungen laufen zentral über laenderblick.news – auch dann, wenn ein Mitglied mehrere Länder verfolgt.</a:t>
            </a:r>
          </a:p>
          <a:p xmlns:a="http://schemas.openxmlformats.org/drawingml/2006/main">
            <a:r>
              <a:t/>
            </a:r>
          </a:p>
          <a:p xmlns:a="http://schemas.openxmlformats.org/drawingml/2006/main">
            <a:r>
              <a:t>[Sources]</a:t>
            </a:r>
          </a:p>
          <a:p xmlns:a="http://schemas.openxmlformats.org/drawingml/2006/main">
            <a:r>
              <a:t>- https://laenderblick.news/</a:t>
            </a:r>
          </a:p>
          <a:p xmlns:a="http://schemas.openxmlformats.org/drawingml/2006/main">
            <a:r>
              <a:t>- https://photra.org/services.html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PHOTRA Social ist die kostenlose Social- und Informationsplattform des Netzwerks. Mitglieder wählen Länder und Themen für ihren persönlichen Feed, speichern Beiträge, kommentieren und folgen anderen Nutzern. Auch Fachfeeds und Live-Fußball-Ereignisse können einbezogen werden. Wer einen passenden Länderblick-Zugang besitzt, kann aus der Kurzmeldung direkt zum vollständigen Artikel wechseln.</a:t>
            </a:r>
          </a:p>
          <a:p xmlns:a="http://schemas.openxmlformats.org/drawingml/2006/main">
            <a:r>
              <a:t/>
            </a:r>
          </a:p>
          <a:p xmlns:a="http://schemas.openxmlformats.org/drawingml/2006/main">
            <a:r>
              <a:t>[Sources]</a:t>
            </a:r>
          </a:p>
          <a:p xmlns:a="http://schemas.openxmlformats.org/drawingml/2006/main">
            <a:r>
              <a:t>- https://social.photra.org/</a:t>
            </a:r>
          </a:p>
          <a:p xmlns:a="http://schemas.openxmlformats.org/drawingml/2006/main">
            <a:r>
              <a:t>- https://photra.org/services.html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Das Netzwerk nutzt Automatisierung und künstliche Intelligenz, um viele Quellen und Länder kontinuierlich beobachten zu können. Technik unterstützt Recherche, Strukturierung, Übersetzung und Formulierung. Entscheidend bleibt jedoch die publizistische Kontrolle: Inhalte sollen quellengebunden, konsistent, lektoriert und transparent gekennzeichnet sein. Automatisierung beschleunigt den Weg zur Information; sie ersetzt nicht die Verantwortung für deren Qualität.</a:t>
            </a:r>
          </a:p>
          <a:p xmlns:a="http://schemas.openxmlformats.org/drawingml/2006/main">
            <a:r>
              <a:t/>
            </a:r>
          </a:p>
          <a:p xmlns:a="http://schemas.openxmlformats.org/drawingml/2006/main">
            <a:r>
              <a:t>[Sources]</a:t>
            </a:r>
          </a:p>
          <a:p xmlns:a="http://schemas.openxmlformats.org/drawingml/2006/main">
            <a:r>
              <a:t>- https://social.photra.org/qualitaet-und-quellen/</a:t>
            </a:r>
          </a:p>
          <a:p xmlns:a="http://schemas.openxmlformats.org/drawingml/2006/main">
            <a:r>
              <a:t>- https://photra.org/services.html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Der Ablauf ist einfach: Quellen und Datendienste machen ein Ereignis sichtbar. Das passende Nachrichtenportal prüft und veröffentlicht. France Premium, die Academy, Fachportale und Bücher ermöglichen Vertiefung und Anwendung. PHOTRA Social führt Länder und Themen anschließend in einer persönlichen Übersicht zusammen. Dadurch entsteht kein unübersichtliches Nebeneinander, sondern ein nachvollziehbarer Weg von der Meldung zum Verständnis.</a:t>
            </a:r>
          </a:p>
          <a:p xmlns:a="http://schemas.openxmlformats.org/drawingml/2006/main">
            <a:r>
              <a:t/>
            </a:r>
          </a:p>
          <a:p xmlns:a="http://schemas.openxmlformats.org/drawingml/2006/main">
            <a:r>
              <a:t>[Sources]</a:t>
            </a:r>
          </a:p>
          <a:p xmlns:a="http://schemas.openxmlformats.org/drawingml/2006/main">
            <a:r>
              <a:t>- https://photra.org/services.html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205f3a99d2914b64"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82fc754f83eb4e54" /><Relationship Type="http://schemas.openxmlformats.org/officeDocument/2006/relationships/slideLayout" Target="/ppt/slideLayouts/slideLayout1.xml" Id="R20c60d13dfa94508"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20c60d13dfa94508"/>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8f9a50c1fcad4740" /><Relationship Type="http://schemas.openxmlformats.org/officeDocument/2006/relationships/image" Target="/ppt/media/image.jpeg" Id="R98e2ab6a5386462a" /><Relationship Type="http://schemas.openxmlformats.org/officeDocument/2006/relationships/image" Target="/ppt/media/image.png" Id="R1a19a7ff030241c1" /><Relationship Type="http://schemas.openxmlformats.org/officeDocument/2006/relationships/notesSlide" Target="/ppt/notesSlides/notesSlide1.xml" Id="Re65ee75e47c948c8"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333616cfc99b4ea9" /><Relationship Type="http://schemas.openxmlformats.org/officeDocument/2006/relationships/notesSlide" Target="/ppt/notesSlides/notesSlide10.xml" Id="Raf8675149e514d7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bd3b9385f3b48eb" /><Relationship Type="http://schemas.openxmlformats.org/officeDocument/2006/relationships/image" Target="/ppt/media/image2.jpeg" Id="Ra5ad63159ecc4caa" /><Relationship Type="http://schemas.openxmlformats.org/officeDocument/2006/relationships/notesSlide" Target="/ppt/notesSlides/notesSlide2.xml" Id="R1648b1a3f9604445"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14fc27bdfd494fbc" /><Relationship Type="http://schemas.openxmlformats.org/officeDocument/2006/relationships/image" Target="/ppt/media/image3.jpeg" Id="R8fdd7e8fd7504be4" /><Relationship Type="http://schemas.openxmlformats.org/officeDocument/2006/relationships/notesSlide" Target="/ppt/notesSlides/notesSlide3.xml" Id="R46c16c92690f4b4d"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78c85c47cdc427b" /><Relationship Type="http://schemas.openxmlformats.org/officeDocument/2006/relationships/notesSlide" Target="/ppt/notesSlides/notesSlide4.xml" Id="R657329764263470b"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e8ed6a7ede0149f2" /><Relationship Type="http://schemas.openxmlformats.org/officeDocument/2006/relationships/notesSlide" Target="/ppt/notesSlides/notesSlide5.xml" Id="R02d522733924401f"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ed11adbbc64e4c01" /><Relationship Type="http://schemas.openxmlformats.org/officeDocument/2006/relationships/image" Target="/ppt/media/image2.png" Id="R3df1a0034ed249da" /><Relationship Type="http://schemas.openxmlformats.org/officeDocument/2006/relationships/notesSlide" Target="/ppt/notesSlides/notesSlide6.xml" Id="R291de5d933f347e6"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b3a1cba5e39e4dd0" /><Relationship Type="http://schemas.openxmlformats.org/officeDocument/2006/relationships/notesSlide" Target="/ppt/notesSlides/notesSlide7.xml" Id="R55f51444ae55418b"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d6ffaca54a394e59" /><Relationship Type="http://schemas.openxmlformats.org/officeDocument/2006/relationships/notesSlide" Target="/ppt/notesSlides/notesSlide8.xml" Id="R29bad1faaf2c4c97"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329a8f2da9dd4082" /><Relationship Type="http://schemas.openxmlformats.org/officeDocument/2006/relationships/notesSlide" Target="/ppt/notesSlides/notesSlide9.xml" Id="R485c31210cc74e44"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98e2ab6a5386462a"/>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title-overlay">
            <a:extLst xmlns:a="http://schemas.openxmlformats.org/drawingml/2006/main">
              <a:ext uri="{FF2B5EF4-FFF2-40B4-BE49-F238E27FC236}">
                <a16:creationId xmlns:a16="http://schemas.microsoft.com/office/drawing/2014/main" id="{6F74086A-8A7D-4C99-BBD9-F5243CC12865}"/>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62124">
              <a:alpha val="78000"/>
            </a:srgbClr>
          </a:solidFill>
          <a:ln xmlns:a="http://schemas.openxmlformats.org/drawingml/2006/main" w="0">
            <a:noFill/>
            <a:prstDash val="solid"/>
          </a:ln>
        </p:spPr>
      </p:sp>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1a19a7ff030241c1"/>
          <a:stretch xmlns:a="http://schemas.openxmlformats.org/drawingml/2006/main"/>
        </p:blipFill>
        <p:spPr>
          <a:xfrm xmlns:a="http://schemas.openxmlformats.org/drawingml/2006/main">
            <a:off x="742950" y="652548"/>
            <a:ext cx="685800" cy="1180929"/>
          </a:xfrm>
          <a:prstGeom xmlns:a="http://schemas.openxmlformats.org/drawingml/2006/main" prst="rect">
            <a:avLst/>
          </a:prstGeom>
        </p:spPr>
      </p:pic>
      <p:sp>
        <p:nvSpPr>
          <p:cNvPr id="4" name="title-brand">
            <a:extLst xmlns:a="http://schemas.openxmlformats.org/drawingml/2006/main">
              <a:ext uri="{FF2B5EF4-FFF2-40B4-BE49-F238E27FC236}">
                <a16:creationId xmlns:a16="http://schemas.microsoft.com/office/drawing/2014/main" id="{911945E8-233E-4F29-B07B-C4789FFCFFCA}"/>
              </a:ext>
            </a:extLst>
          </p:cNvPr>
          <p:cNvSpPr>
            <a:spLocks xmlns:a="http://schemas.openxmlformats.org/drawingml/2006/main" noGrp="1"/>
          </p:cNvSpPr>
          <p:nvPr/>
        </p:nvSpPr>
        <p:spPr>
          <a:xfrm xmlns:a="http://schemas.openxmlformats.org/drawingml/2006/main">
            <a:off x="1676400" y="800100"/>
            <a:ext cx="3810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1" i="0">
                <a:solidFill>
                  <a:srgbClr val="F9F6F0"/>
                </a:solidFill>
              </a:defRPr>
            </a:pPr>
            <a:r>
              <a:rPr sz="1500" b="1" i="0">
                <a:solidFill>
                  <a:srgbClr val="F9F6F0"/>
                </a:solidFill>
              </a:rPr>
              <a:t>EDITIONS PHOTRA</a:t>
            </a:r>
          </a:p>
        </p:txBody>
      </p:sp>
      <p:sp>
        <p:nvSpPr>
          <p:cNvPr id="5" name="title-kicker">
            <a:extLst xmlns:a="http://schemas.openxmlformats.org/drawingml/2006/main">
              <a:ext uri="{FF2B5EF4-FFF2-40B4-BE49-F238E27FC236}">
                <a16:creationId xmlns:a16="http://schemas.microsoft.com/office/drawing/2014/main" id="{620533F4-6200-4514-81AE-3F2AF6FAE5A1}"/>
              </a:ext>
            </a:extLst>
          </p:cNvPr>
          <p:cNvSpPr>
            <a:spLocks xmlns:a="http://schemas.openxmlformats.org/drawingml/2006/main" noGrp="1"/>
          </p:cNvSpPr>
          <p:nvPr/>
        </p:nvSpPr>
        <p:spPr>
          <a:xfrm xmlns:a="http://schemas.openxmlformats.org/drawingml/2006/main">
            <a:off x="1676400" y="1200150"/>
            <a:ext cx="4953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97B8A1"/>
                </a:solidFill>
              </a:defRPr>
            </a:pPr>
            <a:r>
              <a:rPr sz="1125" b="1" i="0">
                <a:solidFill>
                  <a:srgbClr val="97B8A1"/>
                </a:solidFill>
              </a:rPr>
              <a:t>DAS DIGITALE PUBLIZISTISCHE NETZWERK</a:t>
            </a:r>
          </a:p>
        </p:txBody>
      </p:sp>
      <p:sp>
        <p:nvSpPr>
          <p:cNvPr id="6" name="title">
            <a:extLst xmlns:a="http://schemas.openxmlformats.org/drawingml/2006/main">
              <a:ext uri="{FF2B5EF4-FFF2-40B4-BE49-F238E27FC236}">
                <a16:creationId xmlns:a16="http://schemas.microsoft.com/office/drawing/2014/main" id="{80108872-3071-4C2E-8B55-598FB78B1593}"/>
              </a:ext>
            </a:extLst>
          </p:cNvPr>
          <p:cNvSpPr>
            <a:spLocks xmlns:a="http://schemas.openxmlformats.org/drawingml/2006/main" noGrp="1"/>
          </p:cNvSpPr>
          <p:nvPr/>
        </p:nvSpPr>
        <p:spPr>
          <a:xfrm xmlns:a="http://schemas.openxmlformats.org/drawingml/2006/main">
            <a:off x="742950" y="3143250"/>
            <a:ext cx="90487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4725" b="1" i="0">
                <a:solidFill>
                  <a:srgbClr val="F9F6F0"/>
                </a:solidFill>
              </a:defRPr>
            </a:pPr>
            <a:r>
              <a:rPr sz="4725" b="1" i="0">
                <a:solidFill>
                  <a:srgbClr val="F9F6F0"/>
                </a:solidFill>
              </a:rPr>
              <a:t>Nachrichten. Wissen. Orientierung.</a:t>
            </a:r>
          </a:p>
        </p:txBody>
      </p:sp>
      <p:sp>
        <p:nvSpPr>
          <p:cNvPr id="7" name="subtitle">
            <a:extLst xmlns:a="http://schemas.openxmlformats.org/drawingml/2006/main">
              <a:ext uri="{FF2B5EF4-FFF2-40B4-BE49-F238E27FC236}">
                <a16:creationId xmlns:a16="http://schemas.microsoft.com/office/drawing/2014/main" id="{4A687202-84A9-4AEF-92A2-79A853107FB1}"/>
              </a:ext>
            </a:extLst>
          </p:cNvPr>
          <p:cNvSpPr>
            <a:spLocks xmlns:a="http://schemas.openxmlformats.org/drawingml/2006/main" noGrp="1"/>
          </p:cNvSpPr>
          <p:nvPr/>
        </p:nvSpPr>
        <p:spPr>
          <a:xfrm xmlns:a="http://schemas.openxmlformats.org/drawingml/2006/main">
            <a:off x="781050" y="5219700"/>
            <a:ext cx="7239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75" b="0" i="0">
                <a:solidFill>
                  <a:srgbClr val="E8E6DF"/>
                </a:solidFill>
              </a:defRPr>
            </a:pPr>
            <a:r>
              <a:rPr sz="1875" b="0" i="0">
                <a:solidFill>
                  <a:srgbClr val="E8E6DF"/>
                </a:solidFill>
              </a:rPr>
              <a:t>Sechs Portale – ein gemeinsames Qualitätsversprechen</a:t>
            </a:r>
          </a:p>
        </p:txBody>
      </p:sp>
    </p:spTree>
    <p:extLst>
      <p:ext uri="{BB962C8B-B14F-4D97-AF65-F5344CB8AC3E}">
        <p14:creationId xmlns:p14="http://schemas.microsoft.com/office/powerpoint/2010/main" val="2111748494"/>
      </p:ext>
    </p:extLst>
  </p:cSld>
</p:sld>
</file>

<file path=ppt/slides/slide10.xml><?xml version="1.0" encoding="utf-8"?>
<p:sld xmlns:p="http://schemas.openxmlformats.org/presentationml/2006/main">
  <p:cSld>
    <p:bg>
      <p:bgPr>
        <a:solidFill xmlns:a="http://schemas.openxmlformats.org/drawingml/2006/main">
          <a:srgbClr val="F4EFE6"/>
        </a:solidFill>
      </p:bgPr>
    </p:bg>
    <p:spTree>
      <p:nvGrpSpPr>
        <p:cNvPr id="1" name=""/>
        <p:cNvGrpSpPr/>
        <p:nvPr/>
      </p:nvGrpSpPr>
      <p:grpSpPr>
        <a:xfrm xmlns:a="http://schemas.openxmlformats.org/drawingml/2006/main"/>
      </p:grpSpPr>
      <p:sp>
        <p:nvSpPr>
          <p:cNvPr id="18" name="eyebrow">
            <a:extLst xmlns:a="http://schemas.openxmlformats.org/drawingml/2006/main">
              <a:ext uri="{FF2B5EF4-FFF2-40B4-BE49-F238E27FC236}">
                <a16:creationId xmlns:a16="http://schemas.microsoft.com/office/drawing/2014/main" id="{702D315E-8838-4679-98AE-A9C886C24084}"/>
              </a:ext>
            </a:extLst>
          </p:cNvPr>
          <p:cNvSpPr>
            <a:spLocks xmlns:a="http://schemas.openxmlformats.org/drawingml/2006/main" noGrp="1"/>
          </p:cNvSpPr>
          <p:nvPr/>
        </p:nvSpPr>
        <p:spPr>
          <a:xfrm xmlns:a="http://schemas.openxmlformats.org/drawingml/2006/main">
            <a:off x="685800" y="514350"/>
            <a:ext cx="495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5E7B69"/>
                </a:solidFill>
              </a:defRPr>
            </a:pPr>
            <a:r>
              <a:rPr sz="1125" b="1" i="0">
                <a:solidFill>
                  <a:srgbClr val="5E7B69"/>
                </a:solidFill>
              </a:rPr>
              <a:t>DER PASSENDE EINSTIEG</a:t>
            </a:r>
          </a:p>
        </p:txBody>
      </p:sp>
      <p:sp>
        <p:nvSpPr>
          <p:cNvPr id="2" name="title">
            <a:extLst xmlns:a="http://schemas.openxmlformats.org/drawingml/2006/main">
              <a:ext uri="{FF2B5EF4-FFF2-40B4-BE49-F238E27FC236}">
                <a16:creationId xmlns:a16="http://schemas.microsoft.com/office/drawing/2014/main" id="{912B4885-7A97-456B-A0AE-8E8A4B8E4CBA}"/>
              </a:ext>
            </a:extLst>
          </p:cNvPr>
          <p:cNvSpPr>
            <a:spLocks xmlns:a="http://schemas.openxmlformats.org/drawingml/2006/main" noGrp="1"/>
          </p:cNvSpPr>
          <p:nvPr/>
        </p:nvSpPr>
        <p:spPr>
          <a:xfrm xmlns:a="http://schemas.openxmlformats.org/drawingml/2006/main">
            <a:off x="685800" y="1066800"/>
            <a:ext cx="78105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750" b="1" i="0">
                <a:solidFill>
                  <a:srgbClr val="162124"/>
                </a:solidFill>
              </a:defRPr>
            </a:pPr>
            <a:r>
              <a:rPr sz="3750" b="1" i="0">
                <a:solidFill>
                  <a:srgbClr val="162124"/>
                </a:solidFill>
              </a:rPr>
              <a:t>Beginnen Sie dort, wo Ihre Frage liegt</a:t>
            </a:r>
          </a:p>
        </p:txBody>
      </p:sp>
      <p:sp>
        <p:nvSpPr>
          <p:cNvPr id="3" name="route-line-0">
            <a:extLst xmlns:a="http://schemas.openxmlformats.org/drawingml/2006/main">
              <a:ext uri="{FF2B5EF4-FFF2-40B4-BE49-F238E27FC236}">
                <a16:creationId xmlns:a16="http://schemas.microsoft.com/office/drawing/2014/main" id="{6EA7137B-6B5A-4D02-AFAA-4A956992492F}"/>
              </a:ext>
            </a:extLst>
          </p:cNvPr>
          <p:cNvSpPr>
            <a:spLocks xmlns:a="http://schemas.openxmlformats.org/drawingml/2006/main" noGrp="1"/>
          </p:cNvSpPr>
          <p:nvPr/>
        </p:nvSpPr>
        <p:spPr>
          <a:xfrm xmlns:a="http://schemas.openxmlformats.org/drawingml/2006/main">
            <a:off x="685800" y="2762250"/>
            <a:ext cx="114300" cy="400050"/>
          </a:xfrm>
          <a:prstGeom xmlns:a="http://schemas.openxmlformats.org/drawingml/2006/main" prst="roundRect">
            <a:avLst>
              <a:gd name="adj" fmla="val 50000"/>
            </a:avLst>
          </a:prstGeom>
          <a:solidFill xmlns:a="http://schemas.openxmlformats.org/drawingml/2006/main">
            <a:srgbClr val="A94B4F"/>
          </a:solidFill>
          <a:ln xmlns:a="http://schemas.openxmlformats.org/drawingml/2006/main" w="0">
            <a:noFill/>
            <a:prstDash val="solid"/>
          </a:ln>
        </p:spPr>
      </p:sp>
      <p:sp>
        <p:nvSpPr>
          <p:cNvPr id="4" name="route-label-0">
            <a:extLst xmlns:a="http://schemas.openxmlformats.org/drawingml/2006/main">
              <a:ext uri="{FF2B5EF4-FFF2-40B4-BE49-F238E27FC236}">
                <a16:creationId xmlns:a16="http://schemas.microsoft.com/office/drawing/2014/main" id="{3C6C5878-C980-4C5A-8656-630A39B8550C}"/>
              </a:ext>
            </a:extLst>
          </p:cNvPr>
          <p:cNvSpPr>
            <a:spLocks xmlns:a="http://schemas.openxmlformats.org/drawingml/2006/main" noGrp="1"/>
          </p:cNvSpPr>
          <p:nvPr/>
        </p:nvSpPr>
        <p:spPr>
          <a:xfrm xmlns:a="http://schemas.openxmlformats.org/drawingml/2006/main">
            <a:off x="1066800" y="26670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1" i="0">
                <a:solidFill>
                  <a:srgbClr val="A94B4F"/>
                </a:solidFill>
              </a:defRPr>
            </a:pPr>
            <a:r>
              <a:rPr sz="1575" b="1" i="0">
                <a:solidFill>
                  <a:srgbClr val="A94B4F"/>
                </a:solidFill>
              </a:rPr>
              <a:t>Frankreich aktuell</a:t>
            </a:r>
          </a:p>
        </p:txBody>
      </p:sp>
      <p:sp>
        <p:nvSpPr>
          <p:cNvPr id="5" name="route-url-0">
            <a:extLst xmlns:a="http://schemas.openxmlformats.org/drawingml/2006/main">
              <a:ext uri="{FF2B5EF4-FFF2-40B4-BE49-F238E27FC236}">
                <a16:creationId xmlns:a16="http://schemas.microsoft.com/office/drawing/2014/main" id="{FDE8C0A8-B102-4057-A65C-5C54336F273A}"/>
              </a:ext>
            </a:extLst>
          </p:cNvPr>
          <p:cNvSpPr>
            <a:spLocks xmlns:a="http://schemas.openxmlformats.org/drawingml/2006/main" noGrp="1"/>
          </p:cNvSpPr>
          <p:nvPr/>
        </p:nvSpPr>
        <p:spPr>
          <a:xfrm xmlns:a="http://schemas.openxmlformats.org/drawingml/2006/main">
            <a:off x="4476750" y="2667000"/>
            <a:ext cx="6000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025" b="0" i="0">
                <a:solidFill>
                  <a:srgbClr val="162124"/>
                </a:solidFill>
              </a:defRPr>
            </a:pPr>
            <a:r>
              <a:rPr sz="2025" b="0" i="0">
                <a:solidFill>
                  <a:srgbClr val="162124"/>
                </a:solidFill>
              </a:rPr>
              <a:t>nachrichten.fr</a:t>
            </a:r>
          </a:p>
        </p:txBody>
      </p:sp>
      <p:sp>
        <p:nvSpPr>
          <p:cNvPr id="6" name="route-line-1">
            <a:extLst xmlns:a="http://schemas.openxmlformats.org/drawingml/2006/main">
              <a:ext uri="{FF2B5EF4-FFF2-40B4-BE49-F238E27FC236}">
                <a16:creationId xmlns:a16="http://schemas.microsoft.com/office/drawing/2014/main" id="{E983CA5E-30C1-4AE5-B7DC-53184E204745}"/>
              </a:ext>
            </a:extLst>
          </p:cNvPr>
          <p:cNvSpPr>
            <a:spLocks xmlns:a="http://schemas.openxmlformats.org/drawingml/2006/main" noGrp="1"/>
          </p:cNvSpPr>
          <p:nvPr/>
        </p:nvSpPr>
        <p:spPr>
          <a:xfrm xmlns:a="http://schemas.openxmlformats.org/drawingml/2006/main">
            <a:off x="685800" y="3486150"/>
            <a:ext cx="114300" cy="400050"/>
          </a:xfrm>
          <a:prstGeom xmlns:a="http://schemas.openxmlformats.org/drawingml/2006/main" prst="roundRect">
            <a:avLst>
              <a:gd name="adj" fmla="val 50000"/>
            </a:avLst>
          </a:prstGeom>
          <a:solidFill xmlns:a="http://schemas.openxmlformats.org/drawingml/2006/main">
            <a:srgbClr val="C5A35B"/>
          </a:solidFill>
          <a:ln xmlns:a="http://schemas.openxmlformats.org/drawingml/2006/main" w="0">
            <a:noFill/>
            <a:prstDash val="solid"/>
          </a:ln>
        </p:spPr>
      </p:sp>
      <p:sp>
        <p:nvSpPr>
          <p:cNvPr id="7" name="route-label-1">
            <a:extLst xmlns:a="http://schemas.openxmlformats.org/drawingml/2006/main">
              <a:ext uri="{FF2B5EF4-FFF2-40B4-BE49-F238E27FC236}">
                <a16:creationId xmlns:a16="http://schemas.microsoft.com/office/drawing/2014/main" id="{FD61A917-1B4F-4B1E-98A9-B9315B045CEC}"/>
              </a:ext>
            </a:extLst>
          </p:cNvPr>
          <p:cNvSpPr>
            <a:spLocks xmlns:a="http://schemas.openxmlformats.org/drawingml/2006/main" noGrp="1"/>
          </p:cNvSpPr>
          <p:nvPr/>
        </p:nvSpPr>
        <p:spPr>
          <a:xfrm xmlns:a="http://schemas.openxmlformats.org/drawingml/2006/main">
            <a:off x="1066800" y="33909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1" i="0">
                <a:solidFill>
                  <a:srgbClr val="C5A35B"/>
                </a:solidFill>
              </a:defRPr>
            </a:pPr>
            <a:r>
              <a:rPr sz="1575" b="1" i="0">
                <a:solidFill>
                  <a:srgbClr val="C5A35B"/>
                </a:solidFill>
              </a:rPr>
              <a:t>Frankreich praktisch</a:t>
            </a:r>
          </a:p>
        </p:txBody>
      </p:sp>
      <p:sp>
        <p:nvSpPr>
          <p:cNvPr id="8" name="route-url-1">
            <a:extLst xmlns:a="http://schemas.openxmlformats.org/drawingml/2006/main">
              <a:ext uri="{FF2B5EF4-FFF2-40B4-BE49-F238E27FC236}">
                <a16:creationId xmlns:a16="http://schemas.microsoft.com/office/drawing/2014/main" id="{946D7CAC-EF51-471F-8DEF-0FB8B1DD2AAA}"/>
              </a:ext>
            </a:extLst>
          </p:cNvPr>
          <p:cNvSpPr>
            <a:spLocks xmlns:a="http://schemas.openxmlformats.org/drawingml/2006/main" noGrp="1"/>
          </p:cNvSpPr>
          <p:nvPr/>
        </p:nvSpPr>
        <p:spPr>
          <a:xfrm xmlns:a="http://schemas.openxmlformats.org/drawingml/2006/main">
            <a:off x="4476750" y="3390900"/>
            <a:ext cx="6000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025" b="0" i="0">
                <a:solidFill>
                  <a:srgbClr val="162124"/>
                </a:solidFill>
              </a:defRPr>
            </a:pPr>
            <a:r>
              <a:rPr sz="2025" b="0" i="0">
                <a:solidFill>
                  <a:srgbClr val="162124"/>
                </a:solidFill>
              </a:rPr>
              <a:t>premium.frankreich.news</a:t>
            </a:r>
          </a:p>
        </p:txBody>
      </p:sp>
      <p:sp>
        <p:nvSpPr>
          <p:cNvPr id="9" name="route-line-2">
            <a:extLst xmlns:a="http://schemas.openxmlformats.org/drawingml/2006/main">
              <a:ext uri="{FF2B5EF4-FFF2-40B4-BE49-F238E27FC236}">
                <a16:creationId xmlns:a16="http://schemas.microsoft.com/office/drawing/2014/main" id="{974DA09C-A4A2-4D1E-ADD7-85C8A52A42C0}"/>
              </a:ext>
            </a:extLst>
          </p:cNvPr>
          <p:cNvSpPr>
            <a:spLocks xmlns:a="http://schemas.openxmlformats.org/drawingml/2006/main" noGrp="1"/>
          </p:cNvSpPr>
          <p:nvPr/>
        </p:nvSpPr>
        <p:spPr>
          <a:xfrm xmlns:a="http://schemas.openxmlformats.org/drawingml/2006/main">
            <a:off x="685800" y="4210050"/>
            <a:ext cx="114300" cy="400050"/>
          </a:xfrm>
          <a:prstGeom xmlns:a="http://schemas.openxmlformats.org/drawingml/2006/main" prst="roundRect">
            <a:avLst>
              <a:gd name="adj" fmla="val 50000"/>
            </a:avLst>
          </a:prstGeom>
          <a:solidFill xmlns:a="http://schemas.openxmlformats.org/drawingml/2006/main">
            <a:srgbClr val="406B88"/>
          </a:solidFill>
          <a:ln xmlns:a="http://schemas.openxmlformats.org/drawingml/2006/main" w="0">
            <a:noFill/>
            <a:prstDash val="solid"/>
          </a:ln>
        </p:spPr>
      </p:sp>
      <p:sp>
        <p:nvSpPr>
          <p:cNvPr id="10" name="route-label-2">
            <a:extLst xmlns:a="http://schemas.openxmlformats.org/drawingml/2006/main">
              <a:ext uri="{FF2B5EF4-FFF2-40B4-BE49-F238E27FC236}">
                <a16:creationId xmlns:a16="http://schemas.microsoft.com/office/drawing/2014/main" id="{00CD3497-0A2C-408F-A199-5CB39EE9D8B2}"/>
              </a:ext>
            </a:extLst>
          </p:cNvPr>
          <p:cNvSpPr>
            <a:spLocks xmlns:a="http://schemas.openxmlformats.org/drawingml/2006/main" noGrp="1"/>
          </p:cNvSpPr>
          <p:nvPr/>
        </p:nvSpPr>
        <p:spPr>
          <a:xfrm xmlns:a="http://schemas.openxmlformats.org/drawingml/2006/main">
            <a:off x="1066800" y="41148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1" i="0">
                <a:solidFill>
                  <a:srgbClr val="406B88"/>
                </a:solidFill>
              </a:defRPr>
            </a:pPr>
            <a:r>
              <a:rPr sz="1575" b="1" i="0">
                <a:solidFill>
                  <a:srgbClr val="406B88"/>
                </a:solidFill>
              </a:rPr>
              <a:t>Weitere Länder</a:t>
            </a:r>
          </a:p>
        </p:txBody>
      </p:sp>
      <p:sp>
        <p:nvSpPr>
          <p:cNvPr id="11" name="route-url-2">
            <a:extLst xmlns:a="http://schemas.openxmlformats.org/drawingml/2006/main">
              <a:ext uri="{FF2B5EF4-FFF2-40B4-BE49-F238E27FC236}">
                <a16:creationId xmlns:a16="http://schemas.microsoft.com/office/drawing/2014/main" id="{9E9C0498-68EE-426A-A390-B6BB1F63F0CF}"/>
              </a:ext>
            </a:extLst>
          </p:cNvPr>
          <p:cNvSpPr>
            <a:spLocks xmlns:a="http://schemas.openxmlformats.org/drawingml/2006/main" noGrp="1"/>
          </p:cNvSpPr>
          <p:nvPr/>
        </p:nvSpPr>
        <p:spPr>
          <a:xfrm xmlns:a="http://schemas.openxmlformats.org/drawingml/2006/main">
            <a:off x="4476750" y="4114800"/>
            <a:ext cx="6000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025" b="0" i="0">
                <a:solidFill>
                  <a:srgbClr val="162124"/>
                </a:solidFill>
              </a:defRPr>
            </a:pPr>
            <a:r>
              <a:rPr sz="2025" b="0" i="0">
                <a:solidFill>
                  <a:srgbClr val="162124"/>
                </a:solidFill>
              </a:rPr>
              <a:t>laenderblick.news</a:t>
            </a:r>
          </a:p>
        </p:txBody>
      </p:sp>
      <p:sp>
        <p:nvSpPr>
          <p:cNvPr id="12" name="route-line-3">
            <a:extLst xmlns:a="http://schemas.openxmlformats.org/drawingml/2006/main">
              <a:ext uri="{FF2B5EF4-FFF2-40B4-BE49-F238E27FC236}">
                <a16:creationId xmlns:a16="http://schemas.microsoft.com/office/drawing/2014/main" id="{7AFBBE1F-5ADA-4077-8623-753F084E3992}"/>
              </a:ext>
            </a:extLst>
          </p:cNvPr>
          <p:cNvSpPr>
            <a:spLocks xmlns:a="http://schemas.openxmlformats.org/drawingml/2006/main" noGrp="1"/>
          </p:cNvSpPr>
          <p:nvPr/>
        </p:nvSpPr>
        <p:spPr>
          <a:xfrm xmlns:a="http://schemas.openxmlformats.org/drawingml/2006/main">
            <a:off x="685800" y="4933950"/>
            <a:ext cx="114300" cy="400050"/>
          </a:xfrm>
          <a:prstGeom xmlns:a="http://schemas.openxmlformats.org/drawingml/2006/main" prst="roundRect">
            <a:avLst>
              <a:gd name="adj" fmla="val 50000"/>
            </a:avLst>
          </a:prstGeom>
          <a:solidFill xmlns:a="http://schemas.openxmlformats.org/drawingml/2006/main">
            <a:srgbClr val="5E7B69"/>
          </a:solidFill>
          <a:ln xmlns:a="http://schemas.openxmlformats.org/drawingml/2006/main" w="0">
            <a:noFill/>
            <a:prstDash val="solid"/>
          </a:ln>
        </p:spPr>
      </p:sp>
      <p:sp>
        <p:nvSpPr>
          <p:cNvPr id="13" name="route-label-3">
            <a:extLst xmlns:a="http://schemas.openxmlformats.org/drawingml/2006/main">
              <a:ext uri="{FF2B5EF4-FFF2-40B4-BE49-F238E27FC236}">
                <a16:creationId xmlns:a16="http://schemas.microsoft.com/office/drawing/2014/main" id="{4D9D725D-F833-4F17-9739-0CD7C16DE1CA}"/>
              </a:ext>
            </a:extLst>
          </p:cNvPr>
          <p:cNvSpPr>
            <a:spLocks xmlns:a="http://schemas.openxmlformats.org/drawingml/2006/main" noGrp="1"/>
          </p:cNvSpPr>
          <p:nvPr/>
        </p:nvSpPr>
        <p:spPr>
          <a:xfrm xmlns:a="http://schemas.openxmlformats.org/drawingml/2006/main">
            <a:off x="1066800" y="48387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1" i="0">
                <a:solidFill>
                  <a:srgbClr val="5E7B69"/>
                </a:solidFill>
              </a:defRPr>
            </a:pPr>
            <a:r>
              <a:rPr sz="1575" b="1" i="0">
                <a:solidFill>
                  <a:srgbClr val="5E7B69"/>
                </a:solidFill>
              </a:rPr>
              <a:t>Alles im Überblick</a:t>
            </a:r>
          </a:p>
        </p:txBody>
      </p:sp>
      <p:sp>
        <p:nvSpPr>
          <p:cNvPr id="14" name="route-url-3">
            <a:extLst xmlns:a="http://schemas.openxmlformats.org/drawingml/2006/main">
              <a:ext uri="{FF2B5EF4-FFF2-40B4-BE49-F238E27FC236}">
                <a16:creationId xmlns:a16="http://schemas.microsoft.com/office/drawing/2014/main" id="{E638C475-53F8-4351-8133-655E6F760665}"/>
              </a:ext>
            </a:extLst>
          </p:cNvPr>
          <p:cNvSpPr>
            <a:spLocks xmlns:a="http://schemas.openxmlformats.org/drawingml/2006/main" noGrp="1"/>
          </p:cNvSpPr>
          <p:nvPr/>
        </p:nvSpPr>
        <p:spPr>
          <a:xfrm xmlns:a="http://schemas.openxmlformats.org/drawingml/2006/main">
            <a:off x="4476750" y="4838700"/>
            <a:ext cx="6000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025" b="0" i="0">
                <a:solidFill>
                  <a:srgbClr val="162124"/>
                </a:solidFill>
              </a:defRPr>
            </a:pPr>
            <a:r>
              <a:rPr sz="2025" b="0" i="0">
                <a:solidFill>
                  <a:srgbClr val="162124"/>
                </a:solidFill>
              </a:rPr>
              <a:t>social.photra.org</a:t>
            </a:r>
          </a:p>
        </p:txBody>
      </p:sp>
      <p:sp>
        <p:nvSpPr>
          <p:cNvPr id="15" name="close">
            <a:extLst xmlns:a="http://schemas.openxmlformats.org/drawingml/2006/main">
              <a:ext uri="{FF2B5EF4-FFF2-40B4-BE49-F238E27FC236}">
                <a16:creationId xmlns:a16="http://schemas.microsoft.com/office/drawing/2014/main" id="{EC28AF56-8770-4C24-A673-7C580FA7BFE7}"/>
              </a:ext>
            </a:extLst>
          </p:cNvPr>
          <p:cNvSpPr>
            <a:spLocks xmlns:a="http://schemas.openxmlformats.org/drawingml/2006/main" noGrp="1"/>
          </p:cNvSpPr>
          <p:nvPr/>
        </p:nvSpPr>
        <p:spPr>
          <a:xfrm xmlns:a="http://schemas.openxmlformats.org/drawingml/2006/main">
            <a:off x="685800" y="5886450"/>
            <a:ext cx="9144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0" i="0">
                <a:solidFill>
                  <a:srgbClr val="536568"/>
                </a:solidFill>
              </a:defRPr>
            </a:pPr>
            <a:r>
              <a:rPr sz="1650" b="0" i="0">
                <a:solidFill>
                  <a:srgbClr val="536568"/>
                </a:solidFill>
              </a:rPr>
              <a:t>Editions PHOTRA verbindet Gegenwart, Wissen und Orientierung.</a:t>
            </a:r>
          </a:p>
        </p:txBody>
      </p:sp>
      <p:sp>
        <p:nvSpPr>
          <p:cNvPr id="16" name="footer-brand">
            <a:extLst xmlns:a="http://schemas.openxmlformats.org/drawingml/2006/main">
              <a:ext uri="{FF2B5EF4-FFF2-40B4-BE49-F238E27FC236}">
                <a16:creationId xmlns:a16="http://schemas.microsoft.com/office/drawing/2014/main" id="{20ACBFD1-B9E3-4B0E-8276-16BF2C5F9094}"/>
              </a:ext>
            </a:extLst>
          </p:cNvPr>
          <p:cNvSpPr>
            <a:spLocks xmlns:a="http://schemas.openxmlformats.org/drawingml/2006/main" noGrp="1"/>
          </p:cNvSpPr>
          <p:nvPr/>
        </p:nvSpPr>
        <p:spPr>
          <a:xfrm xmlns:a="http://schemas.openxmlformats.org/drawingml/2006/main">
            <a:off x="685800" y="6448425"/>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00" b="1" i="0">
                <a:solidFill>
                  <a:srgbClr val="536568"/>
                </a:solidFill>
              </a:defRPr>
            </a:pPr>
            <a:r>
              <a:rPr sz="900" b="1" i="0">
                <a:solidFill>
                  <a:srgbClr val="536568"/>
                </a:solidFill>
              </a:rPr>
              <a:t>EDITIONS PHOTRA</a:t>
            </a:r>
          </a:p>
        </p:txBody>
      </p:sp>
      <p:sp>
        <p:nvSpPr>
          <p:cNvPr id="17" name="footer-number">
            <a:extLst xmlns:a="http://schemas.openxmlformats.org/drawingml/2006/main">
              <a:ext uri="{FF2B5EF4-FFF2-40B4-BE49-F238E27FC236}">
                <a16:creationId xmlns:a16="http://schemas.microsoft.com/office/drawing/2014/main" id="{7F48DB2E-2DF0-44B9-9FD3-9430B34A130D}"/>
              </a:ext>
            </a:extLst>
          </p:cNvPr>
          <p:cNvSpPr>
            <a:spLocks xmlns:a="http://schemas.openxmlformats.org/drawingml/2006/main" noGrp="1"/>
          </p:cNvSpPr>
          <p:nvPr/>
        </p:nvSpPr>
        <p:spPr>
          <a:xfrm xmlns:a="http://schemas.openxmlformats.org/drawingml/2006/main">
            <a:off x="11144250" y="64484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00" b="1" i="0">
                <a:solidFill>
                  <a:srgbClr val="536568"/>
                </a:solidFill>
              </a:defRPr>
            </a:pPr>
            <a:r>
              <a:rPr sz="900" b="1" i="0">
                <a:solidFill>
                  <a:srgbClr val="536568"/>
                </a:solidFill>
              </a:rPr>
              <a:t>10</a:t>
            </a:r>
          </a:p>
        </p:txBody>
      </p:sp>
    </p:spTree>
    <p:extLst>
      <p:ext uri="{BB962C8B-B14F-4D97-AF65-F5344CB8AC3E}">
        <p14:creationId xmlns:p14="http://schemas.microsoft.com/office/powerpoint/2010/main" val="411050779"/>
      </p:ext>
    </p:extLst>
  </p:cSld>
</p:sld>
</file>

<file path=ppt/slides/slide2.xml><?xml version="1.0" encoding="utf-8"?>
<p:sld xmlns:p="http://schemas.openxmlformats.org/presentationml/2006/main">
  <p:cSld>
    <p:bg>
      <p:bgPr>
        <a:solidFill xmlns:a="http://schemas.openxmlformats.org/drawingml/2006/main">
          <a:srgbClr val="F4EFE6"/>
        </a:solidFill>
      </p:bgPr>
    </p:bg>
    <p:spTree>
      <p:nvGrpSpPr>
        <p:cNvPr id="1" name=""/>
        <p:cNvGrpSpPr/>
        <p:nvPr/>
      </p:nvGrpSpPr>
      <p:grpSpPr>
        <a:xfrm xmlns:a="http://schemas.openxmlformats.org/drawingml/2006/main"/>
      </p:grpSpPr>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a5ad63159ecc4caa"/>
          <a:srcRect xmlns:a="http://schemas.openxmlformats.org/drawingml/2006/main" l="29688" t="0" r="29688" b="0"/>
          <a:stretch xmlns:a="http://schemas.openxmlformats.org/drawingml/2006/main">
            <a:fillRect l="0" t="0" r="0" b="0"/>
          </a:stretch>
        </p:blipFill>
        <p:spPr>
          <a:xfrm xmlns:a="http://schemas.openxmlformats.org/drawingml/2006/main">
            <a:off x="0" y="0"/>
            <a:ext cx="4953000" cy="6858000"/>
          </a:xfrm>
          <a:prstGeom xmlns:a="http://schemas.openxmlformats.org/drawingml/2006/main" prst="rect">
            <a:avLst/>
          </a:prstGeom>
        </p:spPr>
      </p:pic>
      <p:sp>
        <p:nvSpPr>
          <p:cNvPr id="2" name="photo-tint">
            <a:extLst xmlns:a="http://schemas.openxmlformats.org/drawingml/2006/main">
              <a:ext uri="{FF2B5EF4-FFF2-40B4-BE49-F238E27FC236}">
                <a16:creationId xmlns:a16="http://schemas.microsoft.com/office/drawing/2014/main" id="{024612FA-EF97-4367-B7AB-99E49FC8AB42}"/>
              </a:ext>
            </a:extLst>
          </p:cNvPr>
          <p:cNvSpPr>
            <a:spLocks xmlns:a="http://schemas.openxmlformats.org/drawingml/2006/main" noGrp="1"/>
          </p:cNvSpPr>
          <p:nvPr/>
        </p:nvSpPr>
        <p:spPr>
          <a:xfrm xmlns:a="http://schemas.openxmlformats.org/drawingml/2006/main">
            <a:off x="0" y="0"/>
            <a:ext cx="4953000" cy="6858000"/>
          </a:xfrm>
          <a:prstGeom xmlns:a="http://schemas.openxmlformats.org/drawingml/2006/main" prst="rect">
            <a:avLst/>
          </a:prstGeom>
          <a:solidFill xmlns:a="http://schemas.openxmlformats.org/drawingml/2006/main">
            <a:srgbClr val="162124">
              <a:alpha val="46000"/>
            </a:srgbClr>
          </a:solidFill>
          <a:ln xmlns:a="http://schemas.openxmlformats.org/drawingml/2006/main" w="0">
            <a:noFill/>
            <a:prstDash val="solid"/>
          </a:ln>
        </p:spPr>
      </p:sp>
      <p:sp>
        <p:nvSpPr>
          <p:cNvPr id="3" name="eyebrow">
            <a:extLst xmlns:a="http://schemas.openxmlformats.org/drawingml/2006/main">
              <a:ext uri="{FF2B5EF4-FFF2-40B4-BE49-F238E27FC236}">
                <a16:creationId xmlns:a16="http://schemas.microsoft.com/office/drawing/2014/main" id="{146AFC7B-59E6-4BE6-9377-D7989DDEB11C}"/>
              </a:ext>
            </a:extLst>
          </p:cNvPr>
          <p:cNvSpPr>
            <a:spLocks xmlns:a="http://schemas.openxmlformats.org/drawingml/2006/main" noGrp="1"/>
          </p:cNvSpPr>
          <p:nvPr/>
        </p:nvSpPr>
        <p:spPr>
          <a:xfrm xmlns:a="http://schemas.openxmlformats.org/drawingml/2006/main">
            <a:off x="5476875" y="609600"/>
            <a:ext cx="495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5E7B69"/>
                </a:solidFill>
              </a:defRPr>
            </a:pPr>
            <a:r>
              <a:rPr sz="1125" b="1" i="0">
                <a:solidFill>
                  <a:srgbClr val="5E7B69"/>
                </a:solidFill>
              </a:rPr>
              <a:t>EIN NETZWERK, SECHS ZUGÄNGE</a:t>
            </a:r>
          </a:p>
        </p:txBody>
      </p:sp>
      <p:sp>
        <p:nvSpPr>
          <p:cNvPr id="4" name="title">
            <a:extLst xmlns:a="http://schemas.openxmlformats.org/drawingml/2006/main">
              <a:ext uri="{FF2B5EF4-FFF2-40B4-BE49-F238E27FC236}">
                <a16:creationId xmlns:a16="http://schemas.microsoft.com/office/drawing/2014/main" id="{587D3CE0-1F71-450D-B3F6-68BF2DDB9F87}"/>
              </a:ext>
            </a:extLst>
          </p:cNvPr>
          <p:cNvSpPr>
            <a:spLocks xmlns:a="http://schemas.openxmlformats.org/drawingml/2006/main" noGrp="1"/>
          </p:cNvSpPr>
          <p:nvPr/>
        </p:nvSpPr>
        <p:spPr>
          <a:xfrm xmlns:a="http://schemas.openxmlformats.org/drawingml/2006/main">
            <a:off x="5476875" y="1066800"/>
            <a:ext cx="5905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375" b="1" i="0">
                <a:solidFill>
                  <a:srgbClr val="162124"/>
                </a:solidFill>
              </a:defRPr>
            </a:pPr>
            <a:r>
              <a:rPr sz="3375" b="1" i="0">
                <a:solidFill>
                  <a:srgbClr val="162124"/>
                </a:solidFill>
              </a:rPr>
              <a:t>Information wird wertvoll, wenn sie zusammenhängt</a:t>
            </a:r>
          </a:p>
        </p:txBody>
      </p:sp>
      <p:sp>
        <p:nvSpPr>
          <p:cNvPr id="5" name="sequence">
            <a:extLst xmlns:a="http://schemas.openxmlformats.org/drawingml/2006/main">
              <a:ext uri="{FF2B5EF4-FFF2-40B4-BE49-F238E27FC236}">
                <a16:creationId xmlns:a16="http://schemas.microsoft.com/office/drawing/2014/main" id="{6AF24F97-3A0E-4A9A-9A67-A80CD558B802}"/>
              </a:ext>
            </a:extLst>
          </p:cNvPr>
          <p:cNvSpPr>
            <a:spLocks xmlns:a="http://schemas.openxmlformats.org/drawingml/2006/main" noGrp="1"/>
          </p:cNvSpPr>
          <p:nvPr/>
        </p:nvSpPr>
        <p:spPr>
          <a:xfrm xmlns:a="http://schemas.openxmlformats.org/drawingml/2006/main">
            <a:off x="5476875" y="2952750"/>
            <a:ext cx="4095750" cy="2781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925" b="1" i="0">
                <a:solidFill>
                  <a:srgbClr val="5E7B69"/>
                </a:solidFill>
              </a:defRPr>
            </a:pPr>
            <a:r>
              <a:rPr sz="2925" b="1" i="0">
                <a:solidFill>
                  <a:srgbClr val="5E7B69"/>
                </a:solidFill>
              </a:rPr>
              <a:t>BEOBACHTEN</a:t>
            </a:r>
          </a:p>
          <a:p xmlns:a="http://schemas.openxmlformats.org/drawingml/2006/main">
            <a:pPr algn="l">
              <a:defRPr sz="2925" b="1" i="0">
                <a:solidFill>
                  <a:srgbClr val="5E7B69"/>
                </a:solidFill>
              </a:defRPr>
            </a:pPr>
            <a:r>
              <a:rPr sz="2925" b="1" i="0">
                <a:solidFill>
                  <a:srgbClr val="5E7B69"/>
                </a:solidFill>
              </a:rPr>
              <a:t>PRÜFEN</a:t>
            </a:r>
          </a:p>
          <a:p xmlns:a="http://schemas.openxmlformats.org/drawingml/2006/main">
            <a:pPr algn="l">
              <a:defRPr sz="2925" b="1" i="0">
                <a:solidFill>
                  <a:srgbClr val="5E7B69"/>
                </a:solidFill>
              </a:defRPr>
            </a:pPr>
            <a:r>
              <a:rPr sz="2925" b="1" i="0">
                <a:solidFill>
                  <a:srgbClr val="5E7B69"/>
                </a:solidFill>
              </a:rPr>
              <a:t>ERKLÄREN</a:t>
            </a:r>
          </a:p>
          <a:p xmlns:a="http://schemas.openxmlformats.org/drawingml/2006/main">
            <a:pPr algn="l">
              <a:defRPr sz="2925" b="1" i="0">
                <a:solidFill>
                  <a:srgbClr val="5E7B69"/>
                </a:solidFill>
              </a:defRPr>
            </a:pPr>
            <a:r>
              <a:rPr sz="2925" b="1" i="0">
                <a:solidFill>
                  <a:srgbClr val="5E7B69"/>
                </a:solidFill>
              </a:rPr>
              <a:t>ANWENDEN</a:t>
            </a:r>
          </a:p>
          <a:p xmlns:a="http://schemas.openxmlformats.org/drawingml/2006/main">
            <a:pPr algn="l">
              <a:defRPr sz="2925" b="1" i="0">
                <a:solidFill>
                  <a:srgbClr val="5E7B69"/>
                </a:solidFill>
              </a:defRPr>
            </a:pPr>
            <a:r>
              <a:rPr sz="2925" b="1" i="0">
                <a:solidFill>
                  <a:srgbClr val="5E7B69"/>
                </a:solidFill>
              </a:rPr>
              <a:t>TEILEN</a:t>
            </a:r>
          </a:p>
        </p:txBody>
      </p:sp>
      <p:sp>
        <p:nvSpPr>
          <p:cNvPr id="6" name="side-note">
            <a:extLst xmlns:a="http://schemas.openxmlformats.org/drawingml/2006/main">
              <a:ext uri="{FF2B5EF4-FFF2-40B4-BE49-F238E27FC236}">
                <a16:creationId xmlns:a16="http://schemas.microsoft.com/office/drawing/2014/main" id="{C72BFD81-8719-4602-950A-27341395CAF1}"/>
              </a:ext>
            </a:extLst>
          </p:cNvPr>
          <p:cNvSpPr>
            <a:spLocks xmlns:a="http://schemas.openxmlformats.org/drawingml/2006/main" noGrp="1"/>
          </p:cNvSpPr>
          <p:nvPr/>
        </p:nvSpPr>
        <p:spPr>
          <a:xfrm xmlns:a="http://schemas.openxmlformats.org/drawingml/2006/main">
            <a:off x="9620250" y="3333750"/>
            <a:ext cx="1714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36568"/>
                </a:solidFill>
              </a:defRPr>
            </a:pPr>
            <a:r>
              <a:rPr sz="1575" b="0" i="0">
                <a:solidFill>
                  <a:srgbClr val="536568"/>
                </a:solidFill>
              </a:rPr>
              <a:t>Vom Ereignis zum persönlichen Überblick</a:t>
            </a:r>
          </a:p>
        </p:txBody>
      </p:sp>
      <p:sp>
        <p:nvSpPr>
          <p:cNvPr id="7" name="footer-brand">
            <a:extLst xmlns:a="http://schemas.openxmlformats.org/drawingml/2006/main">
              <a:ext uri="{FF2B5EF4-FFF2-40B4-BE49-F238E27FC236}">
                <a16:creationId xmlns:a16="http://schemas.microsoft.com/office/drawing/2014/main" id="{C7F3F884-5BEA-4158-96B6-1DA238C9B6CB}"/>
              </a:ext>
            </a:extLst>
          </p:cNvPr>
          <p:cNvSpPr>
            <a:spLocks xmlns:a="http://schemas.openxmlformats.org/drawingml/2006/main" noGrp="1"/>
          </p:cNvSpPr>
          <p:nvPr/>
        </p:nvSpPr>
        <p:spPr>
          <a:xfrm xmlns:a="http://schemas.openxmlformats.org/drawingml/2006/main">
            <a:off x="685800" y="6448425"/>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00" b="1" i="0">
                <a:solidFill>
                  <a:srgbClr val="536568"/>
                </a:solidFill>
              </a:defRPr>
            </a:pPr>
            <a:r>
              <a:rPr sz="900" b="1" i="0">
                <a:solidFill>
                  <a:srgbClr val="536568"/>
                </a:solidFill>
              </a:rPr>
              <a:t>EDITIONS PHOTRA</a:t>
            </a:r>
          </a:p>
        </p:txBody>
      </p:sp>
      <p:sp>
        <p:nvSpPr>
          <p:cNvPr id="8" name="footer-number">
            <a:extLst xmlns:a="http://schemas.openxmlformats.org/drawingml/2006/main">
              <a:ext uri="{FF2B5EF4-FFF2-40B4-BE49-F238E27FC236}">
                <a16:creationId xmlns:a16="http://schemas.microsoft.com/office/drawing/2014/main" id="{4B64A6D4-CC25-4B00-9081-ED15129B46C1}"/>
              </a:ext>
            </a:extLst>
          </p:cNvPr>
          <p:cNvSpPr>
            <a:spLocks xmlns:a="http://schemas.openxmlformats.org/drawingml/2006/main" noGrp="1"/>
          </p:cNvSpPr>
          <p:nvPr/>
        </p:nvSpPr>
        <p:spPr>
          <a:xfrm xmlns:a="http://schemas.openxmlformats.org/drawingml/2006/main">
            <a:off x="11144250" y="64484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00" b="1" i="0">
                <a:solidFill>
                  <a:srgbClr val="536568"/>
                </a:solidFill>
              </a:defRPr>
            </a:pPr>
            <a:r>
              <a:rPr sz="900" b="1" i="0">
                <a:solidFill>
                  <a:srgbClr val="536568"/>
                </a:solidFill>
              </a:rPr>
              <a:t>02</a:t>
            </a:r>
          </a:p>
        </p:txBody>
      </p:sp>
    </p:spTree>
    <p:extLst>
      <p:ext uri="{BB962C8B-B14F-4D97-AF65-F5344CB8AC3E}">
        <p14:creationId xmlns:p14="http://schemas.microsoft.com/office/powerpoint/2010/main" val="1762110870"/>
      </p:ext>
    </p:extLst>
  </p:cSld>
</p:sld>
</file>

<file path=ppt/slides/slide3.xml><?xml version="1.0" encoding="utf-8"?>
<p:sld xmlns:p="http://schemas.openxmlformats.org/presentationml/2006/main">
  <p:cSld>
    <p:bg>
      <p:bgPr>
        <a:solidFill xmlns:a="http://schemas.openxmlformats.org/drawingml/2006/main">
          <a:srgbClr val="F4EFE6"/>
        </a:solidFill>
      </p:bgPr>
    </p:bg>
    <p:spTree>
      <p:nvGrpSpPr>
        <p:cNvPr id="1" name=""/>
        <p:cNvGrpSpPr/>
        <p:nvPr/>
      </p:nvGrpSpPr>
      <p:grpSpPr>
        <a:xfrm xmlns:a="http://schemas.openxmlformats.org/drawingml/2006/main"/>
      </p:grpSpPr>
      <p:sp>
        <p:nvSpPr>
          <p:cNvPr id="9" name="eyebrow">
            <a:extLst xmlns:a="http://schemas.openxmlformats.org/drawingml/2006/main">
              <a:ext uri="{FF2B5EF4-FFF2-40B4-BE49-F238E27FC236}">
                <a16:creationId xmlns:a16="http://schemas.microsoft.com/office/drawing/2014/main" id="{9CE72DC7-123C-4991-95F8-438A08627D97}"/>
              </a:ext>
            </a:extLst>
          </p:cNvPr>
          <p:cNvSpPr>
            <a:spLocks xmlns:a="http://schemas.openxmlformats.org/drawingml/2006/main" noGrp="1"/>
          </p:cNvSpPr>
          <p:nvPr/>
        </p:nvSpPr>
        <p:spPr>
          <a:xfrm xmlns:a="http://schemas.openxmlformats.org/drawingml/2006/main">
            <a:off x="685800" y="514350"/>
            <a:ext cx="495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A94B4F"/>
                </a:solidFill>
              </a:defRPr>
            </a:pPr>
            <a:r>
              <a:rPr sz="1125" b="1" i="0">
                <a:solidFill>
                  <a:srgbClr val="A94B4F"/>
                </a:solidFill>
              </a:rPr>
              <a:t>01 · NACHRICHTEN.FR</a:t>
            </a:r>
          </a:p>
        </p:txBody>
      </p:sp>
      <p:sp>
        <p:nvSpPr>
          <p:cNvPr id="2" name="title">
            <a:extLst xmlns:a="http://schemas.openxmlformats.org/drawingml/2006/main">
              <a:ext uri="{FF2B5EF4-FFF2-40B4-BE49-F238E27FC236}">
                <a16:creationId xmlns:a16="http://schemas.microsoft.com/office/drawing/2014/main" id="{7852FC47-8E91-426D-9E3C-7DAEC8FC9060}"/>
              </a:ext>
            </a:extLst>
          </p:cNvPr>
          <p:cNvSpPr>
            <a:spLocks xmlns:a="http://schemas.openxmlformats.org/drawingml/2006/main" noGrp="1"/>
          </p:cNvSpPr>
          <p:nvPr/>
        </p:nvSpPr>
        <p:spPr>
          <a:xfrm xmlns:a="http://schemas.openxmlformats.org/drawingml/2006/main">
            <a:off x="685800" y="1009650"/>
            <a:ext cx="5334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62124"/>
                </a:solidFill>
              </a:defRPr>
            </a:pPr>
            <a:r>
              <a:rPr sz="3600" b="1" i="0">
                <a:solidFill>
                  <a:srgbClr val="162124"/>
                </a:solidFill>
              </a:rPr>
              <a:t>Frankreich fortlaufend beobachten</a:t>
            </a:r>
          </a:p>
        </p:txBody>
      </p:sp>
      <p:sp>
        <p:nvSpPr>
          <p:cNvPr id="3" name="body">
            <a:extLst xmlns:a="http://schemas.openxmlformats.org/drawingml/2006/main">
              <a:ext uri="{FF2B5EF4-FFF2-40B4-BE49-F238E27FC236}">
                <a16:creationId xmlns:a16="http://schemas.microsoft.com/office/drawing/2014/main" id="{7FFC501A-52FF-4346-AA3C-D57922FE1F3E}"/>
              </a:ext>
            </a:extLst>
          </p:cNvPr>
          <p:cNvSpPr>
            <a:spLocks xmlns:a="http://schemas.openxmlformats.org/drawingml/2006/main" noGrp="1"/>
          </p:cNvSpPr>
          <p:nvPr/>
        </p:nvSpPr>
        <p:spPr>
          <a:xfrm xmlns:a="http://schemas.openxmlformats.org/drawingml/2006/main">
            <a:off x="723900" y="2667000"/>
            <a:ext cx="466725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75" b="0" i="0">
                <a:solidFill>
                  <a:srgbClr val="536568"/>
                </a:solidFill>
              </a:defRPr>
            </a:pPr>
            <a:r>
              <a:rPr sz="1875" b="0" i="0">
                <a:solidFill>
                  <a:srgbClr val="536568"/>
                </a:solidFill>
              </a:rPr>
              <a:t>Nationale und regionale Nachrichten</a:t>
            </a:r>
          </a:p>
          <a:p xmlns:a="http://schemas.openxmlformats.org/drawingml/2006/main">
            <a:pPr algn="l">
              <a:defRPr sz="1875" b="0" i="0">
                <a:solidFill>
                  <a:srgbClr val="536568"/>
                </a:solidFill>
              </a:defRPr>
            </a:pPr>
            <a:r>
              <a:rPr sz="1875" b="0" i="0">
                <a:solidFill>
                  <a:srgbClr val="536568"/>
                </a:solidFill>
              </a:rPr>
              <a:t>Newsticker, Suche und Archiv</a:t>
            </a:r>
          </a:p>
          <a:p xmlns:a="http://schemas.openxmlformats.org/drawingml/2006/main">
            <a:pPr algn="l">
              <a:defRPr sz="1875" b="0" i="0">
                <a:solidFill>
                  <a:srgbClr val="536568"/>
                </a:solidFill>
              </a:defRPr>
            </a:pPr>
            <a:r>
              <a:rPr sz="1875" b="0" i="0">
                <a:solidFill>
                  <a:srgbClr val="536568"/>
                </a:solidFill>
              </a:rPr>
              <a:t>Redaktionelle Tagesformate</a:t>
            </a:r>
          </a:p>
          <a:p xmlns:a="http://schemas.openxmlformats.org/drawingml/2006/main">
            <a:pPr algn="l">
              <a:defRPr sz="1875" b="0" i="0">
                <a:solidFill>
                  <a:srgbClr val="536568"/>
                </a:solidFill>
              </a:defRPr>
            </a:pPr>
            <a:r>
              <a:rPr sz="1875" b="0" i="0">
                <a:solidFill>
                  <a:srgbClr val="536568"/>
                </a:solidFill>
              </a:rPr>
              <a:t>Waldbrandkarte und Dürremonitor</a:t>
            </a:r>
          </a:p>
        </p:txBody>
      </p:sp>
      <p:sp>
        <p:nvSpPr>
          <p:cNvPr id="4" name="accent-line">
            <a:extLst xmlns:a="http://schemas.openxmlformats.org/drawingml/2006/main">
              <a:ext uri="{FF2B5EF4-FFF2-40B4-BE49-F238E27FC236}">
                <a16:creationId xmlns:a16="http://schemas.microsoft.com/office/drawing/2014/main" id="{AC24E96D-2B7B-4F51-8417-5D2376F7AE19}"/>
              </a:ext>
            </a:extLst>
          </p:cNvPr>
          <p:cNvSpPr>
            <a:spLocks xmlns:a="http://schemas.openxmlformats.org/drawingml/2006/main" noGrp="1"/>
          </p:cNvSpPr>
          <p:nvPr/>
        </p:nvSpPr>
        <p:spPr>
          <a:xfrm xmlns:a="http://schemas.openxmlformats.org/drawingml/2006/main">
            <a:off x="685800" y="5467350"/>
            <a:ext cx="4000500" cy="57150"/>
          </a:xfrm>
          <a:prstGeom xmlns:a="http://schemas.openxmlformats.org/drawingml/2006/main" prst="rect">
            <a:avLst/>
          </a:prstGeom>
          <a:solidFill xmlns:a="http://schemas.openxmlformats.org/drawingml/2006/main">
            <a:srgbClr val="A94B4F"/>
          </a:solidFill>
          <a:ln xmlns:a="http://schemas.openxmlformats.org/drawingml/2006/main" w="0">
            <a:noFill/>
            <a:prstDash val="solid"/>
          </a:ln>
        </p:spPr>
      </p:sp>
      <p:sp>
        <p:nvSpPr>
          <p:cNvPr id="5" name="claim">
            <a:extLst xmlns:a="http://schemas.openxmlformats.org/drawingml/2006/main">
              <a:ext uri="{FF2B5EF4-FFF2-40B4-BE49-F238E27FC236}">
                <a16:creationId xmlns:a16="http://schemas.microsoft.com/office/drawing/2014/main" id="{B361307B-4581-4ED5-8742-C5842F5F2A7E}"/>
              </a:ext>
            </a:extLst>
          </p:cNvPr>
          <p:cNvSpPr>
            <a:spLocks xmlns:a="http://schemas.openxmlformats.org/drawingml/2006/main" noGrp="1"/>
          </p:cNvSpPr>
          <p:nvPr/>
        </p:nvSpPr>
        <p:spPr>
          <a:xfrm xmlns:a="http://schemas.openxmlformats.org/drawingml/2006/main">
            <a:off x="685800" y="5657850"/>
            <a:ext cx="4953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1" i="0">
                <a:solidFill>
                  <a:srgbClr val="A94B4F"/>
                </a:solidFill>
              </a:defRPr>
            </a:pPr>
            <a:r>
              <a:rPr sz="1500" b="1" i="0">
                <a:solidFill>
                  <a:srgbClr val="A94B4F"/>
                </a:solidFill>
              </a:rPr>
              <a:t>Frankreich auf Deutsch – aktuell, nachvollziehbar und eingeordnet.</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8fdd7e8fd7504be4"/>
          <a:srcRect xmlns:a="http://schemas.openxmlformats.org/drawingml/2006/main" l="25781" t="0" r="25781" b="0"/>
          <a:stretch xmlns:a="http://schemas.openxmlformats.org/drawingml/2006/main">
            <a:fillRect l="0" t="0" r="0" b="0"/>
          </a:stretch>
        </p:blipFill>
        <p:spPr>
          <a:xfrm xmlns:a="http://schemas.openxmlformats.org/drawingml/2006/main">
            <a:off x="6286500" y="0"/>
            <a:ext cx="5905500" cy="6858000"/>
          </a:xfrm>
          <a:prstGeom xmlns:a="http://schemas.openxmlformats.org/drawingml/2006/main" prst="rect">
            <a:avLst/>
          </a:prstGeom>
        </p:spPr>
      </p:pic>
      <p:sp>
        <p:nvSpPr>
          <p:cNvPr id="7" name="footer-brand">
            <a:extLst xmlns:a="http://schemas.openxmlformats.org/drawingml/2006/main">
              <a:ext uri="{FF2B5EF4-FFF2-40B4-BE49-F238E27FC236}">
                <a16:creationId xmlns:a16="http://schemas.microsoft.com/office/drawing/2014/main" id="{3B9B34ED-787D-42DB-9B64-62FC32BF3C8B}"/>
              </a:ext>
            </a:extLst>
          </p:cNvPr>
          <p:cNvSpPr>
            <a:spLocks xmlns:a="http://schemas.openxmlformats.org/drawingml/2006/main" noGrp="1"/>
          </p:cNvSpPr>
          <p:nvPr/>
        </p:nvSpPr>
        <p:spPr>
          <a:xfrm xmlns:a="http://schemas.openxmlformats.org/drawingml/2006/main">
            <a:off x="685800" y="6448425"/>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00" b="1" i="0">
                <a:solidFill>
                  <a:srgbClr val="536568"/>
                </a:solidFill>
              </a:defRPr>
            </a:pPr>
            <a:r>
              <a:rPr sz="900" b="1" i="0">
                <a:solidFill>
                  <a:srgbClr val="536568"/>
                </a:solidFill>
              </a:rPr>
              <a:t>EDITIONS PHOTRA</a:t>
            </a:r>
          </a:p>
        </p:txBody>
      </p:sp>
      <p:sp>
        <p:nvSpPr>
          <p:cNvPr id="8" name="footer-number">
            <a:extLst xmlns:a="http://schemas.openxmlformats.org/drawingml/2006/main">
              <a:ext uri="{FF2B5EF4-FFF2-40B4-BE49-F238E27FC236}">
                <a16:creationId xmlns:a16="http://schemas.microsoft.com/office/drawing/2014/main" id="{27EE8DD5-C60D-4D82-8544-B75225422D82}"/>
              </a:ext>
            </a:extLst>
          </p:cNvPr>
          <p:cNvSpPr>
            <a:spLocks xmlns:a="http://schemas.openxmlformats.org/drawingml/2006/main" noGrp="1"/>
          </p:cNvSpPr>
          <p:nvPr/>
        </p:nvSpPr>
        <p:spPr>
          <a:xfrm xmlns:a="http://schemas.openxmlformats.org/drawingml/2006/main">
            <a:off x="11144250" y="64484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00" b="1" i="0">
                <a:solidFill>
                  <a:srgbClr val="536568"/>
                </a:solidFill>
              </a:defRPr>
            </a:pPr>
            <a:r>
              <a:rPr sz="900" b="1" i="0">
                <a:solidFill>
                  <a:srgbClr val="536568"/>
                </a:solidFill>
              </a:rPr>
              <a:t>03</a:t>
            </a:r>
          </a:p>
        </p:txBody>
      </p:sp>
    </p:spTree>
    <p:extLst>
      <p:ext uri="{BB962C8B-B14F-4D97-AF65-F5344CB8AC3E}">
        <p14:creationId xmlns:p14="http://schemas.microsoft.com/office/powerpoint/2010/main" val="379929860"/>
      </p:ext>
    </p:extLst>
  </p:cSld>
</p:sld>
</file>

<file path=ppt/slides/slide4.xml><?xml version="1.0" encoding="utf-8"?>
<p:sld xmlns:p="http://schemas.openxmlformats.org/presentationml/2006/main">
  <p:cSld>
    <p:bg>
      <p:bgPr>
        <a:solidFill xmlns:a="http://schemas.openxmlformats.org/drawingml/2006/main">
          <a:srgbClr val="162124"/>
        </a:solidFill>
      </p:bgPr>
    </p:bg>
    <p:spTree>
      <p:nvGrpSpPr>
        <p:cNvPr id="1" name=""/>
        <p:cNvGrpSpPr/>
        <p:nvPr/>
      </p:nvGrpSpPr>
      <p:grpSpPr>
        <a:xfrm xmlns:a="http://schemas.openxmlformats.org/drawingml/2006/main"/>
      </p:grpSpPr>
      <p:sp>
        <p:nvSpPr>
          <p:cNvPr id="9" name="eyebrow">
            <a:extLst xmlns:a="http://schemas.openxmlformats.org/drawingml/2006/main">
              <a:ext uri="{FF2B5EF4-FFF2-40B4-BE49-F238E27FC236}">
                <a16:creationId xmlns:a16="http://schemas.microsoft.com/office/drawing/2014/main" id="{2B99A3C3-9F73-4E36-B8F7-1FADC62741C6}"/>
              </a:ext>
            </a:extLst>
          </p:cNvPr>
          <p:cNvSpPr>
            <a:spLocks xmlns:a="http://schemas.openxmlformats.org/drawingml/2006/main" noGrp="1"/>
          </p:cNvSpPr>
          <p:nvPr/>
        </p:nvSpPr>
        <p:spPr>
          <a:xfrm xmlns:a="http://schemas.openxmlformats.org/drawingml/2006/main">
            <a:off x="685800" y="514350"/>
            <a:ext cx="495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C5A35B"/>
                </a:solidFill>
              </a:defRPr>
            </a:pPr>
            <a:r>
              <a:rPr sz="1125" b="1" i="0">
                <a:solidFill>
                  <a:srgbClr val="C5A35B"/>
                </a:solidFill>
              </a:rPr>
              <a:t>02 · FRANCE PREMIUM</a:t>
            </a:r>
          </a:p>
        </p:txBody>
      </p:sp>
      <p:sp>
        <p:nvSpPr>
          <p:cNvPr id="2" name="title">
            <a:extLst xmlns:a="http://schemas.openxmlformats.org/drawingml/2006/main">
              <a:ext uri="{FF2B5EF4-FFF2-40B4-BE49-F238E27FC236}">
                <a16:creationId xmlns:a16="http://schemas.microsoft.com/office/drawing/2014/main" id="{F88C6E6B-C0F9-4872-9C9A-AE50D43B1951}"/>
              </a:ext>
            </a:extLst>
          </p:cNvPr>
          <p:cNvSpPr>
            <a:spLocks xmlns:a="http://schemas.openxmlformats.org/drawingml/2006/main" noGrp="1"/>
          </p:cNvSpPr>
          <p:nvPr/>
        </p:nvSpPr>
        <p:spPr>
          <a:xfrm xmlns:a="http://schemas.openxmlformats.org/drawingml/2006/main">
            <a:off x="685800" y="1066800"/>
            <a:ext cx="6858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75" b="1" i="0">
                <a:solidFill>
                  <a:srgbClr val="F9F6F0"/>
                </a:solidFill>
              </a:defRPr>
            </a:pPr>
            <a:r>
              <a:rPr sz="3675" b="1" i="0">
                <a:solidFill>
                  <a:srgbClr val="F9F6F0"/>
                </a:solidFill>
              </a:rPr>
              <a:t>Information wird persönlich und praktisch</a:t>
            </a:r>
          </a:p>
        </p:txBody>
      </p:sp>
      <p:sp>
        <p:nvSpPr>
          <p:cNvPr id="3" name="service-words">
            <a:extLst xmlns:a="http://schemas.openxmlformats.org/drawingml/2006/main">
              <a:ext uri="{FF2B5EF4-FFF2-40B4-BE49-F238E27FC236}">
                <a16:creationId xmlns:a16="http://schemas.microsoft.com/office/drawing/2014/main" id="{C92358A1-BF31-4458-8916-8EA21980CBFE}"/>
              </a:ext>
            </a:extLst>
          </p:cNvPr>
          <p:cNvSpPr>
            <a:spLocks xmlns:a="http://schemas.openxmlformats.org/drawingml/2006/main" noGrp="1"/>
          </p:cNvSpPr>
          <p:nvPr/>
        </p:nvSpPr>
        <p:spPr>
          <a:xfrm xmlns:a="http://schemas.openxmlformats.org/drawingml/2006/main">
            <a:off x="685800" y="2714625"/>
            <a:ext cx="6191250" cy="2524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550" b="1" i="0">
                <a:solidFill>
                  <a:srgbClr val="C5A35B"/>
                </a:solidFill>
              </a:defRPr>
            </a:pPr>
            <a:r>
              <a:rPr sz="2550" b="1" i="0">
                <a:solidFill>
                  <a:srgbClr val="C5A35B"/>
                </a:solidFill>
              </a:rPr>
              <a:t>MITGLIEDSKONTO</a:t>
            </a:r>
          </a:p>
          <a:p xmlns:a="http://schemas.openxmlformats.org/drawingml/2006/main">
            <a:pPr algn="l">
              <a:defRPr sz="2550" b="1" i="0">
                <a:solidFill>
                  <a:srgbClr val="C5A35B"/>
                </a:solidFill>
              </a:defRPr>
            </a:pPr>
            <a:r>
              <a:rPr sz="2550" b="1" i="0">
                <a:solidFill>
                  <a:srgbClr val="C5A35B"/>
                </a:solidFill>
              </a:rPr>
              <a:t>WETTER · VERKEHR</a:t>
            </a:r>
          </a:p>
          <a:p xmlns:a="http://schemas.openxmlformats.org/drawingml/2006/main">
            <a:pPr algn="l">
              <a:defRPr sz="2550" b="1" i="0">
                <a:solidFill>
                  <a:srgbClr val="C5A35B"/>
                </a:solidFill>
              </a:defRPr>
            </a:pPr>
            <a:r>
              <a:rPr sz="2550" b="1" i="0">
                <a:solidFill>
                  <a:srgbClr val="C5A35B"/>
                </a:solidFill>
              </a:rPr>
              <a:t>VERANSTALTUNGEN</a:t>
            </a:r>
          </a:p>
          <a:p xmlns:a="http://schemas.openxmlformats.org/drawingml/2006/main">
            <a:pPr algn="l">
              <a:defRPr sz="2550" b="1" i="0">
                <a:solidFill>
                  <a:srgbClr val="C5A35B"/>
                </a:solidFill>
              </a:defRPr>
            </a:pPr>
            <a:r>
              <a:rPr sz="2550" b="1" i="0">
                <a:solidFill>
                  <a:srgbClr val="C5A35B"/>
                </a:solidFill>
              </a:rPr>
              <a:t>FUSSBALL-LIVE</a:t>
            </a:r>
          </a:p>
          <a:p xmlns:a="http://schemas.openxmlformats.org/drawingml/2006/main">
            <a:pPr algn="l">
              <a:defRPr sz="2550" b="1" i="0">
                <a:solidFill>
                  <a:srgbClr val="C5A35B"/>
                </a:solidFill>
              </a:defRPr>
            </a:pPr>
            <a:r>
              <a:rPr sz="2550" b="1" i="0">
                <a:solidFill>
                  <a:srgbClr val="C5A35B"/>
                </a:solidFill>
              </a:rPr>
              <a:t>WARNUNGEN · DOSSIERS</a:t>
            </a:r>
          </a:p>
        </p:txBody>
      </p:sp>
      <p:sp>
        <p:nvSpPr>
          <p:cNvPr id="4" name="body">
            <a:extLst xmlns:a="http://schemas.openxmlformats.org/drawingml/2006/main">
              <a:ext uri="{FF2B5EF4-FFF2-40B4-BE49-F238E27FC236}">
                <a16:creationId xmlns:a16="http://schemas.microsoft.com/office/drawing/2014/main" id="{4B4F584D-24D0-4445-AC9B-52D0FBB605B5}"/>
              </a:ext>
            </a:extLst>
          </p:cNvPr>
          <p:cNvSpPr>
            <a:spLocks xmlns:a="http://schemas.openxmlformats.org/drawingml/2006/main" noGrp="1"/>
          </p:cNvSpPr>
          <p:nvPr/>
        </p:nvSpPr>
        <p:spPr>
          <a:xfrm xmlns:a="http://schemas.openxmlformats.org/drawingml/2006/main">
            <a:off x="7524750" y="2876550"/>
            <a:ext cx="371475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75" b="0" i="0">
                <a:solidFill>
                  <a:srgbClr val="E2E8E3"/>
                </a:solidFill>
              </a:defRPr>
            </a:pPr>
            <a:r>
              <a:rPr sz="2175" b="0" i="0">
                <a:solidFill>
                  <a:srgbClr val="E2E8E3"/>
                </a:solidFill>
              </a:rPr>
              <a:t>Zugänge, Abonnements, E-Mails und Services an einem Ort.</a:t>
            </a:r>
          </a:p>
        </p:txBody>
      </p:sp>
      <p:sp>
        <p:nvSpPr>
          <p:cNvPr id="5" name="premium-mark">
            <a:extLst xmlns:a="http://schemas.openxmlformats.org/drawingml/2006/main">
              <a:ext uri="{FF2B5EF4-FFF2-40B4-BE49-F238E27FC236}">
                <a16:creationId xmlns:a16="http://schemas.microsoft.com/office/drawing/2014/main" id="{E0139B4E-4CA2-43E9-93A0-0EA6D2345C66}"/>
              </a:ext>
            </a:extLst>
          </p:cNvPr>
          <p:cNvSpPr>
            <a:spLocks xmlns:a="http://schemas.openxmlformats.org/drawingml/2006/main" noGrp="1"/>
          </p:cNvSpPr>
          <p:nvPr/>
        </p:nvSpPr>
        <p:spPr>
          <a:xfrm xmlns:a="http://schemas.openxmlformats.org/drawingml/2006/main">
            <a:off x="7524750" y="4457700"/>
            <a:ext cx="3143250" cy="76200"/>
          </a:xfrm>
          <a:prstGeom xmlns:a="http://schemas.openxmlformats.org/drawingml/2006/main" prst="rect">
            <a:avLst/>
          </a:prstGeom>
          <a:solidFill xmlns:a="http://schemas.openxmlformats.org/drawingml/2006/main">
            <a:srgbClr val="C5A35B"/>
          </a:solidFill>
          <a:ln xmlns:a="http://schemas.openxmlformats.org/drawingml/2006/main" w="0">
            <a:noFill/>
            <a:prstDash val="solid"/>
          </a:ln>
        </p:spPr>
      </p:sp>
      <p:sp>
        <p:nvSpPr>
          <p:cNvPr id="6" name="premium-url">
            <a:extLst xmlns:a="http://schemas.openxmlformats.org/drawingml/2006/main">
              <a:ext uri="{FF2B5EF4-FFF2-40B4-BE49-F238E27FC236}">
                <a16:creationId xmlns:a16="http://schemas.microsoft.com/office/drawing/2014/main" id="{79387185-D5C7-44C2-88E6-EF7E4B39DE12}"/>
              </a:ext>
            </a:extLst>
          </p:cNvPr>
          <p:cNvSpPr>
            <a:spLocks xmlns:a="http://schemas.openxmlformats.org/drawingml/2006/main" noGrp="1"/>
          </p:cNvSpPr>
          <p:nvPr/>
        </p:nvSpPr>
        <p:spPr>
          <a:xfrm xmlns:a="http://schemas.openxmlformats.org/drawingml/2006/main">
            <a:off x="7524750" y="4714875"/>
            <a:ext cx="3429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75" b="1" i="0">
                <a:solidFill>
                  <a:srgbClr val="C5A35B"/>
                </a:solidFill>
              </a:defRPr>
            </a:pPr>
            <a:r>
              <a:rPr sz="1275" b="1" i="0">
                <a:solidFill>
                  <a:srgbClr val="C5A35B"/>
                </a:solidFill>
              </a:rPr>
              <a:t>premium.frankreich.news</a:t>
            </a:r>
          </a:p>
        </p:txBody>
      </p:sp>
      <p:sp>
        <p:nvSpPr>
          <p:cNvPr id="7" name="footer-brand">
            <a:extLst xmlns:a="http://schemas.openxmlformats.org/drawingml/2006/main">
              <a:ext uri="{FF2B5EF4-FFF2-40B4-BE49-F238E27FC236}">
                <a16:creationId xmlns:a16="http://schemas.microsoft.com/office/drawing/2014/main" id="{AD1AB02F-B864-41EB-98F7-07E028E946AA}"/>
              </a:ext>
            </a:extLst>
          </p:cNvPr>
          <p:cNvSpPr>
            <a:spLocks xmlns:a="http://schemas.openxmlformats.org/drawingml/2006/main" noGrp="1"/>
          </p:cNvSpPr>
          <p:nvPr/>
        </p:nvSpPr>
        <p:spPr>
          <a:xfrm xmlns:a="http://schemas.openxmlformats.org/drawingml/2006/main">
            <a:off x="685800" y="6448425"/>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00" b="1" i="0">
                <a:solidFill>
                  <a:srgbClr val="DDE6DF"/>
                </a:solidFill>
              </a:defRPr>
            </a:pPr>
            <a:r>
              <a:rPr sz="900" b="1" i="0">
                <a:solidFill>
                  <a:srgbClr val="DDE6DF"/>
                </a:solidFill>
              </a:rPr>
              <a:t>EDITIONS PHOTRA</a:t>
            </a:r>
          </a:p>
        </p:txBody>
      </p:sp>
      <p:sp>
        <p:nvSpPr>
          <p:cNvPr id="8" name="footer-number">
            <a:extLst xmlns:a="http://schemas.openxmlformats.org/drawingml/2006/main">
              <a:ext uri="{FF2B5EF4-FFF2-40B4-BE49-F238E27FC236}">
                <a16:creationId xmlns:a16="http://schemas.microsoft.com/office/drawing/2014/main" id="{FDF1D90E-9AD4-4C1F-B653-782EB1357189}"/>
              </a:ext>
            </a:extLst>
          </p:cNvPr>
          <p:cNvSpPr>
            <a:spLocks xmlns:a="http://schemas.openxmlformats.org/drawingml/2006/main" noGrp="1"/>
          </p:cNvSpPr>
          <p:nvPr/>
        </p:nvSpPr>
        <p:spPr>
          <a:xfrm xmlns:a="http://schemas.openxmlformats.org/drawingml/2006/main">
            <a:off x="11144250" y="64484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00" b="1" i="0">
                <a:solidFill>
                  <a:srgbClr val="DDE6DF"/>
                </a:solidFill>
              </a:defRPr>
            </a:pPr>
            <a:r>
              <a:rPr sz="900" b="1" i="0">
                <a:solidFill>
                  <a:srgbClr val="DDE6DF"/>
                </a:solidFill>
              </a:rPr>
              <a:t>04</a:t>
            </a:r>
          </a:p>
        </p:txBody>
      </p:sp>
    </p:spTree>
    <p:extLst>
      <p:ext uri="{BB962C8B-B14F-4D97-AF65-F5344CB8AC3E}">
        <p14:creationId xmlns:p14="http://schemas.microsoft.com/office/powerpoint/2010/main" val="1808551464"/>
      </p:ext>
    </p:extLst>
  </p:cSld>
</p:sld>
</file>

<file path=ppt/slides/slide5.xml><?xml version="1.0" encoding="utf-8"?>
<p:sld xmlns:p="http://schemas.openxmlformats.org/presentationml/2006/main">
  <p:cSld>
    <p:bg>
      <p:bgPr>
        <a:solidFill xmlns:a="http://schemas.openxmlformats.org/drawingml/2006/main">
          <a:srgbClr val="EEE9F1"/>
        </a:solidFill>
      </p:bgPr>
    </p:bg>
    <p:spTree>
      <p:nvGrpSpPr>
        <p:cNvPr id="1" name=""/>
        <p:cNvGrpSpPr/>
        <p:nvPr/>
      </p:nvGrpSpPr>
      <p:grpSpPr>
        <a:xfrm xmlns:a="http://schemas.openxmlformats.org/drawingml/2006/main"/>
      </p:grpSpPr>
      <p:sp>
        <p:nvSpPr>
          <p:cNvPr id="8" name="eyebrow">
            <a:extLst xmlns:a="http://schemas.openxmlformats.org/drawingml/2006/main">
              <a:ext uri="{FF2B5EF4-FFF2-40B4-BE49-F238E27FC236}">
                <a16:creationId xmlns:a16="http://schemas.microsoft.com/office/drawing/2014/main" id="{BC604573-5065-4FC9-AD47-2FD1F8D1E29D}"/>
              </a:ext>
            </a:extLst>
          </p:cNvPr>
          <p:cNvSpPr>
            <a:spLocks xmlns:a="http://schemas.openxmlformats.org/drawingml/2006/main" noGrp="1"/>
          </p:cNvSpPr>
          <p:nvPr/>
        </p:nvSpPr>
        <p:spPr>
          <a:xfrm xmlns:a="http://schemas.openxmlformats.org/drawingml/2006/main">
            <a:off x="685800" y="514350"/>
            <a:ext cx="495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826E9A"/>
                </a:solidFill>
              </a:defRPr>
            </a:pPr>
            <a:r>
              <a:rPr sz="1125" b="1" i="0">
                <a:solidFill>
                  <a:srgbClr val="826E9A"/>
                </a:solidFill>
              </a:rPr>
              <a:t>03 · FRANCE PREMIUM ACADEMY</a:t>
            </a:r>
          </a:p>
        </p:txBody>
      </p:sp>
      <p:sp>
        <p:nvSpPr>
          <p:cNvPr id="2" name="title">
            <a:extLst xmlns:a="http://schemas.openxmlformats.org/drawingml/2006/main">
              <a:ext uri="{FF2B5EF4-FFF2-40B4-BE49-F238E27FC236}">
                <a16:creationId xmlns:a16="http://schemas.microsoft.com/office/drawing/2014/main" id="{61020BEF-8576-4271-A144-49DC1BEB8BD1}"/>
              </a:ext>
            </a:extLst>
          </p:cNvPr>
          <p:cNvSpPr>
            <a:spLocks xmlns:a="http://schemas.openxmlformats.org/drawingml/2006/main" noGrp="1"/>
          </p:cNvSpPr>
          <p:nvPr/>
        </p:nvSpPr>
        <p:spPr>
          <a:xfrm xmlns:a="http://schemas.openxmlformats.org/drawingml/2006/main">
            <a:off x="685800" y="1066800"/>
            <a:ext cx="59055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825" b="1" i="0">
                <a:solidFill>
                  <a:srgbClr val="162124"/>
                </a:solidFill>
              </a:defRPr>
            </a:pPr>
            <a:r>
              <a:rPr sz="3825" b="1" i="0">
                <a:solidFill>
                  <a:srgbClr val="162124"/>
                </a:solidFill>
              </a:rPr>
              <a:t>Wissen wird zu Handlung</a:t>
            </a:r>
          </a:p>
        </p:txBody>
      </p:sp>
      <p:sp>
        <p:nvSpPr>
          <p:cNvPr id="3" name="modes">
            <a:extLst xmlns:a="http://schemas.openxmlformats.org/drawingml/2006/main">
              <a:ext uri="{FF2B5EF4-FFF2-40B4-BE49-F238E27FC236}">
                <a16:creationId xmlns:a16="http://schemas.microsoft.com/office/drawing/2014/main" id="{8B34086A-55D2-4C2C-9D38-4DC8FEABA907}"/>
              </a:ext>
            </a:extLst>
          </p:cNvPr>
          <p:cNvSpPr>
            <a:spLocks xmlns:a="http://schemas.openxmlformats.org/drawingml/2006/main" noGrp="1"/>
          </p:cNvSpPr>
          <p:nvPr/>
        </p:nvSpPr>
        <p:spPr>
          <a:xfrm xmlns:a="http://schemas.openxmlformats.org/drawingml/2006/main">
            <a:off x="685800" y="2333625"/>
            <a:ext cx="3286125" cy="3190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4275" b="1" i="0">
                <a:solidFill>
                  <a:srgbClr val="826E9A"/>
                </a:solidFill>
              </a:defRPr>
            </a:pPr>
            <a:r>
              <a:rPr sz="4275" b="1" i="0">
                <a:solidFill>
                  <a:srgbClr val="826E9A"/>
                </a:solidFill>
              </a:rPr>
              <a:t>LESEN</a:t>
            </a:r>
          </a:p>
          <a:p xmlns:a="http://schemas.openxmlformats.org/drawingml/2006/main">
            <a:pPr algn="l">
              <a:defRPr sz="4275" b="1" i="0">
                <a:solidFill>
                  <a:srgbClr val="826E9A"/>
                </a:solidFill>
              </a:defRPr>
            </a:pPr>
            <a:r>
              <a:rPr sz="4275" b="1" i="0">
                <a:solidFill>
                  <a:srgbClr val="826E9A"/>
                </a:solidFill>
              </a:rPr>
              <a:t>SEHEN</a:t>
            </a:r>
          </a:p>
          <a:p xmlns:a="http://schemas.openxmlformats.org/drawingml/2006/main">
            <a:pPr algn="l">
              <a:defRPr sz="4275" b="1" i="0">
                <a:solidFill>
                  <a:srgbClr val="826E9A"/>
                </a:solidFill>
              </a:defRPr>
            </a:pPr>
            <a:r>
              <a:rPr sz="4275" b="1" i="0">
                <a:solidFill>
                  <a:srgbClr val="826E9A"/>
                </a:solidFill>
              </a:rPr>
              <a:t>HÖREN</a:t>
            </a:r>
          </a:p>
          <a:p xmlns:a="http://schemas.openxmlformats.org/drawingml/2006/main">
            <a:pPr algn="l">
              <a:defRPr sz="4275" b="1" i="0">
                <a:solidFill>
                  <a:srgbClr val="826E9A"/>
                </a:solidFill>
              </a:defRPr>
            </a:pPr>
            <a:r>
              <a:rPr sz="4275" b="1" i="0">
                <a:solidFill>
                  <a:srgbClr val="826E9A"/>
                </a:solidFill>
              </a:rPr>
              <a:t>ÜBEN</a:t>
            </a:r>
          </a:p>
        </p:txBody>
      </p:sp>
      <p:sp>
        <p:nvSpPr>
          <p:cNvPr id="4" name="body">
            <a:extLst xmlns:a="http://schemas.openxmlformats.org/drawingml/2006/main">
              <a:ext uri="{FF2B5EF4-FFF2-40B4-BE49-F238E27FC236}">
                <a16:creationId xmlns:a16="http://schemas.microsoft.com/office/drawing/2014/main" id="{888C6AE1-D812-4C34-BDC4-7E638C7A3622}"/>
              </a:ext>
            </a:extLst>
          </p:cNvPr>
          <p:cNvSpPr>
            <a:spLocks xmlns:a="http://schemas.openxmlformats.org/drawingml/2006/main" noGrp="1"/>
          </p:cNvSpPr>
          <p:nvPr/>
        </p:nvSpPr>
        <p:spPr>
          <a:xfrm xmlns:a="http://schemas.openxmlformats.org/drawingml/2006/main">
            <a:off x="4619625" y="2438400"/>
            <a:ext cx="6286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00" b="0" i="0">
                <a:solidFill>
                  <a:srgbClr val="162124"/>
                </a:solidFill>
              </a:defRPr>
            </a:pPr>
            <a:r>
              <a:rPr sz="2100" b="0" i="0">
                <a:solidFill>
                  <a:srgbClr val="162124"/>
                </a:solidFill>
              </a:rPr>
              <a:t>Selbstlernkurse zu Bürokratie, Regionen, Unternehmertum, Immobilien, Kultur, Küche, Auswanderung und Ruhestand.</a:t>
            </a:r>
          </a:p>
        </p:txBody>
      </p:sp>
      <p:sp>
        <p:nvSpPr>
          <p:cNvPr id="5" name="features">
            <a:extLst xmlns:a="http://schemas.openxmlformats.org/drawingml/2006/main">
              <a:ext uri="{FF2B5EF4-FFF2-40B4-BE49-F238E27FC236}">
                <a16:creationId xmlns:a16="http://schemas.microsoft.com/office/drawing/2014/main" id="{208EBB0A-082E-4B95-9429-0BCFFC2FFB2A}"/>
              </a:ext>
            </a:extLst>
          </p:cNvPr>
          <p:cNvSpPr>
            <a:spLocks xmlns:a="http://schemas.openxmlformats.org/drawingml/2006/main" noGrp="1"/>
          </p:cNvSpPr>
          <p:nvPr/>
        </p:nvSpPr>
        <p:spPr>
          <a:xfrm xmlns:a="http://schemas.openxmlformats.org/drawingml/2006/main">
            <a:off x="4619625" y="4238625"/>
            <a:ext cx="619125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0" i="0">
                <a:solidFill>
                  <a:srgbClr val="536568"/>
                </a:solidFill>
              </a:defRPr>
            </a:pPr>
            <a:r>
              <a:rPr sz="1650" b="0" i="0">
                <a:solidFill>
                  <a:srgbClr val="536568"/>
                </a:solidFill>
              </a:rPr>
              <a:t>Gesamtpräsentationen · Tonspuren · Wissenschecks · Examina · Checklisten · ausfüllbare Vorlagen</a:t>
            </a:r>
          </a:p>
        </p:txBody>
      </p:sp>
      <p:sp>
        <p:nvSpPr>
          <p:cNvPr id="6" name="footer-brand">
            <a:extLst xmlns:a="http://schemas.openxmlformats.org/drawingml/2006/main">
              <a:ext uri="{FF2B5EF4-FFF2-40B4-BE49-F238E27FC236}">
                <a16:creationId xmlns:a16="http://schemas.microsoft.com/office/drawing/2014/main" id="{53FD0BBD-86DC-4E57-843B-EC2DE5F1EF12}"/>
              </a:ext>
            </a:extLst>
          </p:cNvPr>
          <p:cNvSpPr>
            <a:spLocks xmlns:a="http://schemas.openxmlformats.org/drawingml/2006/main" noGrp="1"/>
          </p:cNvSpPr>
          <p:nvPr/>
        </p:nvSpPr>
        <p:spPr>
          <a:xfrm xmlns:a="http://schemas.openxmlformats.org/drawingml/2006/main">
            <a:off x="685800" y="6448425"/>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00" b="1" i="0">
                <a:solidFill>
                  <a:srgbClr val="536568"/>
                </a:solidFill>
              </a:defRPr>
            </a:pPr>
            <a:r>
              <a:rPr sz="900" b="1" i="0">
                <a:solidFill>
                  <a:srgbClr val="536568"/>
                </a:solidFill>
              </a:rPr>
              <a:t>EDITIONS PHOTRA</a:t>
            </a:r>
          </a:p>
        </p:txBody>
      </p:sp>
      <p:sp>
        <p:nvSpPr>
          <p:cNvPr id="7" name="footer-number">
            <a:extLst xmlns:a="http://schemas.openxmlformats.org/drawingml/2006/main">
              <a:ext uri="{FF2B5EF4-FFF2-40B4-BE49-F238E27FC236}">
                <a16:creationId xmlns:a16="http://schemas.microsoft.com/office/drawing/2014/main" id="{21463EB0-C401-4965-AC03-D7DC46AEF9C6}"/>
              </a:ext>
            </a:extLst>
          </p:cNvPr>
          <p:cNvSpPr>
            <a:spLocks xmlns:a="http://schemas.openxmlformats.org/drawingml/2006/main" noGrp="1"/>
          </p:cNvSpPr>
          <p:nvPr/>
        </p:nvSpPr>
        <p:spPr>
          <a:xfrm xmlns:a="http://schemas.openxmlformats.org/drawingml/2006/main">
            <a:off x="11144250" y="64484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00" b="1" i="0">
                <a:solidFill>
                  <a:srgbClr val="536568"/>
                </a:solidFill>
              </a:defRPr>
            </a:pPr>
            <a:r>
              <a:rPr sz="900" b="1" i="0">
                <a:solidFill>
                  <a:srgbClr val="536568"/>
                </a:solidFill>
              </a:rPr>
              <a:t>05</a:t>
            </a:r>
          </a:p>
        </p:txBody>
      </p:sp>
    </p:spTree>
    <p:extLst>
      <p:ext uri="{BB962C8B-B14F-4D97-AF65-F5344CB8AC3E}">
        <p14:creationId xmlns:p14="http://schemas.microsoft.com/office/powerpoint/2010/main" val="365747921"/>
      </p:ext>
    </p:extLst>
  </p:cSld>
</p:sld>
</file>

<file path=ppt/slides/slide6.xml><?xml version="1.0" encoding="utf-8"?>
<p:sld xmlns:p="http://schemas.openxmlformats.org/presentationml/2006/main">
  <p:cSld>
    <p:bg>
      <p:bgPr>
        <a:solidFill xmlns:a="http://schemas.openxmlformats.org/drawingml/2006/main">
          <a:srgbClr val="E7EEF2"/>
        </a:solidFill>
      </p:bgPr>
    </p:bg>
    <p:spTree>
      <p:nvGrpSpPr>
        <p:cNvPr id="1" name=""/>
        <p:cNvGrpSpPr/>
        <p:nvPr/>
      </p:nvGrpSpPr>
      <p:grpSpPr>
        <a:xfrm xmlns:a="http://schemas.openxmlformats.org/drawingml/2006/main"/>
      </p:grpSpPr>
      <p:sp>
        <p:nvSpPr>
          <p:cNvPr id="8" name="eyebrow">
            <a:extLst xmlns:a="http://schemas.openxmlformats.org/drawingml/2006/main">
              <a:ext uri="{FF2B5EF4-FFF2-40B4-BE49-F238E27FC236}">
                <a16:creationId xmlns:a16="http://schemas.microsoft.com/office/drawing/2014/main" id="{E97D2280-6F89-41E9-B4AE-F710698DDD3D}"/>
              </a:ext>
            </a:extLst>
          </p:cNvPr>
          <p:cNvSpPr>
            <a:spLocks xmlns:a="http://schemas.openxmlformats.org/drawingml/2006/main" noGrp="1"/>
          </p:cNvSpPr>
          <p:nvPr/>
        </p:nvSpPr>
        <p:spPr>
          <a:xfrm xmlns:a="http://schemas.openxmlformats.org/drawingml/2006/main">
            <a:off x="685800" y="514350"/>
            <a:ext cx="495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406B88"/>
                </a:solidFill>
              </a:defRPr>
            </a:pPr>
            <a:r>
              <a:rPr sz="1125" b="1" i="0">
                <a:solidFill>
                  <a:srgbClr val="406B88"/>
                </a:solidFill>
              </a:rPr>
              <a:t>04 · LÄNDERBLICK</a:t>
            </a:r>
          </a:p>
        </p:txBody>
      </p:sp>
      <p:sp>
        <p:nvSpPr>
          <p:cNvPr id="2" name="title">
            <a:extLst xmlns:a="http://schemas.openxmlformats.org/drawingml/2006/main">
              <a:ext uri="{FF2B5EF4-FFF2-40B4-BE49-F238E27FC236}">
                <a16:creationId xmlns:a16="http://schemas.microsoft.com/office/drawing/2014/main" id="{0B5904C6-70EB-45E2-906A-1CD63A54EACF}"/>
              </a:ext>
            </a:extLst>
          </p:cNvPr>
          <p:cNvSpPr>
            <a:spLocks xmlns:a="http://schemas.openxmlformats.org/drawingml/2006/main" noGrp="1"/>
          </p:cNvSpPr>
          <p:nvPr/>
        </p:nvSpPr>
        <p:spPr>
          <a:xfrm xmlns:a="http://schemas.openxmlformats.org/drawingml/2006/main">
            <a:off x="685800" y="1066800"/>
            <a:ext cx="53340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75" b="1" i="0">
                <a:solidFill>
                  <a:srgbClr val="162124"/>
                </a:solidFill>
              </a:defRPr>
            </a:pPr>
            <a:r>
              <a:rPr sz="3675" b="1" i="0">
                <a:solidFill>
                  <a:srgbClr val="162124"/>
                </a:solidFill>
              </a:rPr>
              <a:t>Ein Land. Nicht nur Schlagzeilen.</a:t>
            </a:r>
          </a:p>
        </p:txBody>
      </p:sp>
      <p:sp>
        <p:nvSpPr>
          <p:cNvPr id="3" name="body">
            <a:extLst xmlns:a="http://schemas.openxmlformats.org/drawingml/2006/main">
              <a:ext uri="{FF2B5EF4-FFF2-40B4-BE49-F238E27FC236}">
                <a16:creationId xmlns:a16="http://schemas.microsoft.com/office/drawing/2014/main" id="{6095CBED-5850-47A3-8C31-EA9BB753ABA5}"/>
              </a:ext>
            </a:extLst>
          </p:cNvPr>
          <p:cNvSpPr>
            <a:spLocks xmlns:a="http://schemas.openxmlformats.org/drawingml/2006/main" noGrp="1"/>
          </p:cNvSpPr>
          <p:nvPr/>
        </p:nvSpPr>
        <p:spPr>
          <a:xfrm xmlns:a="http://schemas.openxmlformats.org/drawingml/2006/main">
            <a:off x="685800" y="2667000"/>
            <a:ext cx="495300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950" b="0" i="0">
                <a:solidFill>
                  <a:srgbClr val="536568"/>
                </a:solidFill>
              </a:defRPr>
            </a:pPr>
            <a:r>
              <a:rPr sz="1950" b="0" i="0">
                <a:solidFill>
                  <a:srgbClr val="536568"/>
                </a:solidFill>
              </a:rPr>
              <a:t>Deutschsprachige Länderportale verbinden nationale und regionale Nachrichten mit landesspezifischen Services.</a:t>
            </a:r>
          </a:p>
        </p:txBody>
      </p:sp>
      <p:sp>
        <p:nvSpPr>
          <p:cNvPr id="4" name="services">
            <a:extLst xmlns:a="http://schemas.openxmlformats.org/drawingml/2006/main">
              <a:ext uri="{FF2B5EF4-FFF2-40B4-BE49-F238E27FC236}">
                <a16:creationId xmlns:a16="http://schemas.microsoft.com/office/drawing/2014/main" id="{45B7B19D-8285-4040-99B9-7215E2220C9E}"/>
              </a:ext>
            </a:extLst>
          </p:cNvPr>
          <p:cNvSpPr>
            <a:spLocks xmlns:a="http://schemas.openxmlformats.org/drawingml/2006/main" noGrp="1"/>
          </p:cNvSpPr>
          <p:nvPr/>
        </p:nvSpPr>
        <p:spPr>
          <a:xfrm xmlns:a="http://schemas.openxmlformats.org/drawingml/2006/main">
            <a:off x="685800" y="4362450"/>
            <a:ext cx="5143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00" b="1" i="0">
                <a:solidFill>
                  <a:srgbClr val="406B88"/>
                </a:solidFill>
              </a:defRPr>
            </a:pPr>
            <a:r>
              <a:rPr sz="1800" b="1" i="0">
                <a:solidFill>
                  <a:srgbClr val="406B88"/>
                </a:solidFill>
              </a:rPr>
              <a:t>Wetter · Warnungen · Verkehr</a:t>
            </a:r>
          </a:p>
          <a:p xmlns:a="http://schemas.openxmlformats.org/drawingml/2006/main">
            <a:pPr algn="l">
              <a:defRPr sz="1800" b="1" i="0">
                <a:solidFill>
                  <a:srgbClr val="406B88"/>
                </a:solidFill>
              </a:defRPr>
            </a:pPr>
            <a:r>
              <a:rPr sz="1800" b="1" i="0">
                <a:solidFill>
                  <a:srgbClr val="406B88"/>
                </a:solidFill>
              </a:rPr>
              <a:t>Veranstaltungen · Fußball-Live</a:t>
            </a:r>
          </a:p>
          <a:p xmlns:a="http://schemas.openxmlformats.org/drawingml/2006/main">
            <a:pPr algn="l">
              <a:defRPr sz="1800" b="1" i="0">
                <a:solidFill>
                  <a:srgbClr val="406B88"/>
                </a:solidFill>
              </a:defRPr>
            </a:pPr>
            <a:r>
              <a:rPr sz="1800" b="1" i="0">
                <a:solidFill>
                  <a:srgbClr val="406B88"/>
                </a:solidFill>
              </a:rPr>
              <a:t>Spezialkarten · RSS · E-Mails</a:t>
            </a:r>
          </a:p>
        </p:txBody>
      </p:sp>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3df1a0034ed249da"/>
          <a:stretch xmlns:a="http://schemas.openxmlformats.org/drawingml/2006/main"/>
        </p:blipFill>
        <p:spPr>
          <a:xfrm xmlns:a="http://schemas.openxmlformats.org/drawingml/2006/main">
            <a:off x="6477000" y="2046288"/>
            <a:ext cx="4953000" cy="2517775"/>
          </a:xfrm>
          <a:prstGeom xmlns:a="http://schemas.openxmlformats.org/drawingml/2006/main" prst="rect">
            <a:avLst/>
          </a:prstGeom>
        </p:spPr>
      </p:pic>
      <p:sp>
        <p:nvSpPr>
          <p:cNvPr id="6" name="footer-brand">
            <a:extLst xmlns:a="http://schemas.openxmlformats.org/drawingml/2006/main">
              <a:ext uri="{FF2B5EF4-FFF2-40B4-BE49-F238E27FC236}">
                <a16:creationId xmlns:a16="http://schemas.microsoft.com/office/drawing/2014/main" id="{67113DCD-B023-4FB0-99CF-8617CC73537B}"/>
              </a:ext>
            </a:extLst>
          </p:cNvPr>
          <p:cNvSpPr>
            <a:spLocks xmlns:a="http://schemas.openxmlformats.org/drawingml/2006/main" noGrp="1"/>
          </p:cNvSpPr>
          <p:nvPr/>
        </p:nvSpPr>
        <p:spPr>
          <a:xfrm xmlns:a="http://schemas.openxmlformats.org/drawingml/2006/main">
            <a:off x="685800" y="6448425"/>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00" b="1" i="0">
                <a:solidFill>
                  <a:srgbClr val="536568"/>
                </a:solidFill>
              </a:defRPr>
            </a:pPr>
            <a:r>
              <a:rPr sz="900" b="1" i="0">
                <a:solidFill>
                  <a:srgbClr val="536568"/>
                </a:solidFill>
              </a:rPr>
              <a:t>EDITIONS PHOTRA</a:t>
            </a:r>
          </a:p>
        </p:txBody>
      </p:sp>
      <p:sp>
        <p:nvSpPr>
          <p:cNvPr id="7" name="footer-number">
            <a:extLst xmlns:a="http://schemas.openxmlformats.org/drawingml/2006/main">
              <a:ext uri="{FF2B5EF4-FFF2-40B4-BE49-F238E27FC236}">
                <a16:creationId xmlns:a16="http://schemas.microsoft.com/office/drawing/2014/main" id="{BD009187-C2B8-4B47-8287-6FA7B302F5DD}"/>
              </a:ext>
            </a:extLst>
          </p:cNvPr>
          <p:cNvSpPr>
            <a:spLocks xmlns:a="http://schemas.openxmlformats.org/drawingml/2006/main" noGrp="1"/>
          </p:cNvSpPr>
          <p:nvPr/>
        </p:nvSpPr>
        <p:spPr>
          <a:xfrm xmlns:a="http://schemas.openxmlformats.org/drawingml/2006/main">
            <a:off x="11144250" y="64484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00" b="1" i="0">
                <a:solidFill>
                  <a:srgbClr val="536568"/>
                </a:solidFill>
              </a:defRPr>
            </a:pPr>
            <a:r>
              <a:rPr sz="900" b="1" i="0">
                <a:solidFill>
                  <a:srgbClr val="536568"/>
                </a:solidFill>
              </a:rPr>
              <a:t>06</a:t>
            </a:r>
          </a:p>
        </p:txBody>
      </p:sp>
    </p:spTree>
    <p:extLst>
      <p:ext uri="{BB962C8B-B14F-4D97-AF65-F5344CB8AC3E}">
        <p14:creationId xmlns:p14="http://schemas.microsoft.com/office/powerpoint/2010/main" val="1701255478"/>
      </p:ext>
    </p:extLst>
  </p:cSld>
</p:sld>
</file>

<file path=ppt/slides/slide7.xml><?xml version="1.0" encoding="utf-8"?>
<p:sld xmlns:p="http://schemas.openxmlformats.org/presentationml/2006/main">
  <p:cSld>
    <p:bg>
      <p:bgPr>
        <a:solidFill xmlns:a="http://schemas.openxmlformats.org/drawingml/2006/main">
          <a:srgbClr val="DDE9E2"/>
        </a:solidFill>
      </p:bgPr>
    </p:bg>
    <p:spTree>
      <p:nvGrpSpPr>
        <p:cNvPr id="1" name=""/>
        <p:cNvGrpSpPr/>
        <p:nvPr/>
      </p:nvGrpSpPr>
      <p:grpSpPr>
        <a:xfrm xmlns:a="http://schemas.openxmlformats.org/drawingml/2006/main"/>
      </p:grpSpPr>
      <p:sp>
        <p:nvSpPr>
          <p:cNvPr id="9" name="eyebrow">
            <a:extLst xmlns:a="http://schemas.openxmlformats.org/drawingml/2006/main">
              <a:ext uri="{FF2B5EF4-FFF2-40B4-BE49-F238E27FC236}">
                <a16:creationId xmlns:a16="http://schemas.microsoft.com/office/drawing/2014/main" id="{3E4411BD-A00D-49AB-961F-9AF77448A798}"/>
              </a:ext>
            </a:extLst>
          </p:cNvPr>
          <p:cNvSpPr>
            <a:spLocks xmlns:a="http://schemas.openxmlformats.org/drawingml/2006/main" noGrp="1"/>
          </p:cNvSpPr>
          <p:nvPr/>
        </p:nvSpPr>
        <p:spPr>
          <a:xfrm xmlns:a="http://schemas.openxmlformats.org/drawingml/2006/main">
            <a:off x="685800" y="514350"/>
            <a:ext cx="495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5E7B69"/>
                </a:solidFill>
              </a:defRPr>
            </a:pPr>
            <a:r>
              <a:rPr sz="1125" b="1" i="0">
                <a:solidFill>
                  <a:srgbClr val="5E7B69"/>
                </a:solidFill>
              </a:rPr>
              <a:t>05 · PHOTRA SOCIAL</a:t>
            </a:r>
          </a:p>
        </p:txBody>
      </p:sp>
      <p:sp>
        <p:nvSpPr>
          <p:cNvPr id="2" name="title">
            <a:extLst xmlns:a="http://schemas.openxmlformats.org/drawingml/2006/main">
              <a:ext uri="{FF2B5EF4-FFF2-40B4-BE49-F238E27FC236}">
                <a16:creationId xmlns:a16="http://schemas.microsoft.com/office/drawing/2014/main" id="{5998870F-8A20-48C0-9CD1-AD11B386E723}"/>
              </a:ext>
            </a:extLst>
          </p:cNvPr>
          <p:cNvSpPr>
            <a:spLocks xmlns:a="http://schemas.openxmlformats.org/drawingml/2006/main" noGrp="1"/>
          </p:cNvSpPr>
          <p:nvPr/>
        </p:nvSpPr>
        <p:spPr>
          <a:xfrm xmlns:a="http://schemas.openxmlformats.org/drawingml/2006/main">
            <a:off x="685800" y="1047750"/>
            <a:ext cx="733425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62124"/>
                </a:solidFill>
              </a:defRPr>
            </a:pPr>
            <a:r>
              <a:rPr sz="3600" b="1" i="0">
                <a:solidFill>
                  <a:srgbClr val="162124"/>
                </a:solidFill>
              </a:rPr>
              <a:t>Der persönliche Überblick entsteht im Feed</a:t>
            </a:r>
          </a:p>
        </p:txBody>
      </p:sp>
      <p:sp>
        <p:nvSpPr>
          <p:cNvPr id="3" name="verbs">
            <a:extLst xmlns:a="http://schemas.openxmlformats.org/drawingml/2006/main">
              <a:ext uri="{FF2B5EF4-FFF2-40B4-BE49-F238E27FC236}">
                <a16:creationId xmlns:a16="http://schemas.microsoft.com/office/drawing/2014/main" id="{F004B89A-400D-42FE-BEC1-7A907333B3DB}"/>
              </a:ext>
            </a:extLst>
          </p:cNvPr>
          <p:cNvSpPr>
            <a:spLocks xmlns:a="http://schemas.openxmlformats.org/drawingml/2006/main" noGrp="1"/>
          </p:cNvSpPr>
          <p:nvPr/>
        </p:nvSpPr>
        <p:spPr>
          <a:xfrm xmlns:a="http://schemas.openxmlformats.org/drawingml/2006/main">
            <a:off x="685800" y="2524125"/>
            <a:ext cx="4762500" cy="2857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75" b="1" i="0">
                <a:solidFill>
                  <a:srgbClr val="5E7B69"/>
                </a:solidFill>
              </a:defRPr>
            </a:pPr>
            <a:r>
              <a:rPr sz="3675" b="1" i="0">
                <a:solidFill>
                  <a:srgbClr val="5E7B69"/>
                </a:solidFill>
              </a:rPr>
              <a:t>WÄHLEN.</a:t>
            </a:r>
          </a:p>
          <a:p xmlns:a="http://schemas.openxmlformats.org/drawingml/2006/main">
            <a:pPr algn="l">
              <a:defRPr sz="3675" b="1" i="0">
                <a:solidFill>
                  <a:srgbClr val="5E7B69"/>
                </a:solidFill>
              </a:defRPr>
            </a:pPr>
            <a:r>
              <a:rPr sz="3675" b="1" i="0">
                <a:solidFill>
                  <a:srgbClr val="5E7B69"/>
                </a:solidFill>
              </a:rPr>
              <a:t>FOLGEN.</a:t>
            </a:r>
          </a:p>
          <a:p xmlns:a="http://schemas.openxmlformats.org/drawingml/2006/main">
            <a:pPr algn="l">
              <a:defRPr sz="3675" b="1" i="0">
                <a:solidFill>
                  <a:srgbClr val="5E7B69"/>
                </a:solidFill>
              </a:defRPr>
            </a:pPr>
            <a:r>
              <a:rPr sz="3675" b="1" i="0">
                <a:solidFill>
                  <a:srgbClr val="5E7B69"/>
                </a:solidFill>
              </a:rPr>
              <a:t>LESEN.</a:t>
            </a:r>
          </a:p>
          <a:p xmlns:a="http://schemas.openxmlformats.org/drawingml/2006/main">
            <a:pPr algn="l">
              <a:defRPr sz="3675" b="1" i="0">
                <a:solidFill>
                  <a:srgbClr val="5E7B69"/>
                </a:solidFill>
              </a:defRPr>
            </a:pPr>
            <a:r>
              <a:rPr sz="3675" b="1" i="0">
                <a:solidFill>
                  <a:srgbClr val="5E7B69"/>
                </a:solidFill>
              </a:rPr>
              <a:t>DISKUTIEREN.</a:t>
            </a:r>
          </a:p>
        </p:txBody>
      </p:sp>
      <p:sp>
        <p:nvSpPr>
          <p:cNvPr id="4" name="body">
            <a:extLst xmlns:a="http://schemas.openxmlformats.org/drawingml/2006/main">
              <a:ext uri="{FF2B5EF4-FFF2-40B4-BE49-F238E27FC236}">
                <a16:creationId xmlns:a16="http://schemas.microsoft.com/office/drawing/2014/main" id="{D23D7179-6CD4-49BF-BA1D-9228A30C7ED0}"/>
              </a:ext>
            </a:extLst>
          </p:cNvPr>
          <p:cNvSpPr>
            <a:spLocks xmlns:a="http://schemas.openxmlformats.org/drawingml/2006/main" noGrp="1"/>
          </p:cNvSpPr>
          <p:nvPr/>
        </p:nvSpPr>
        <p:spPr>
          <a:xfrm xmlns:a="http://schemas.openxmlformats.org/drawingml/2006/main">
            <a:off x="6191250" y="2686050"/>
            <a:ext cx="4619625"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75" b="0" i="0">
                <a:solidFill>
                  <a:srgbClr val="536568"/>
                </a:solidFill>
              </a:defRPr>
            </a:pPr>
            <a:r>
              <a:rPr sz="1875" b="0" i="0">
                <a:solidFill>
                  <a:srgbClr val="536568"/>
                </a:solidFill>
              </a:rPr>
              <a:t>Länder und Themen selbst bestimmen</a:t>
            </a:r>
          </a:p>
          <a:p xmlns:a="http://schemas.openxmlformats.org/drawingml/2006/main">
            <a:pPr algn="l">
              <a:defRPr sz="1875" b="0" i="0">
                <a:solidFill>
                  <a:srgbClr val="536568"/>
                </a:solidFill>
              </a:defRPr>
            </a:pPr>
            <a:r>
              <a:rPr sz="1875" b="0" i="0">
                <a:solidFill>
                  <a:srgbClr val="536568"/>
                </a:solidFill>
              </a:rPr>
              <a:t>Beiträge speichern und kommentieren</a:t>
            </a:r>
          </a:p>
          <a:p xmlns:a="http://schemas.openxmlformats.org/drawingml/2006/main">
            <a:pPr algn="l">
              <a:defRPr sz="1875" b="0" i="0">
                <a:solidFill>
                  <a:srgbClr val="536568"/>
                </a:solidFill>
              </a:defRPr>
            </a:pPr>
            <a:r>
              <a:rPr sz="1875" b="0" i="0">
                <a:solidFill>
                  <a:srgbClr val="536568"/>
                </a:solidFill>
              </a:rPr>
              <a:t>Freunde, Follower und Gruppen</a:t>
            </a:r>
          </a:p>
          <a:p xmlns:a="http://schemas.openxmlformats.org/drawingml/2006/main">
            <a:pPr algn="l">
              <a:defRPr sz="1875" b="0" i="0">
                <a:solidFill>
                  <a:srgbClr val="536568"/>
                </a:solidFill>
              </a:defRPr>
            </a:pPr>
            <a:r>
              <a:rPr sz="1875" b="0" i="0">
                <a:solidFill>
                  <a:srgbClr val="536568"/>
                </a:solidFill>
              </a:rPr>
              <a:t>Vollartikel für vorhandene Zugänge</a:t>
            </a:r>
          </a:p>
        </p:txBody>
      </p:sp>
      <p:sp>
        <p:nvSpPr>
          <p:cNvPr id="5" name="social-line">
            <a:extLst xmlns:a="http://schemas.openxmlformats.org/drawingml/2006/main">
              <a:ext uri="{FF2B5EF4-FFF2-40B4-BE49-F238E27FC236}">
                <a16:creationId xmlns:a16="http://schemas.microsoft.com/office/drawing/2014/main" id="{54606295-FEA0-4658-9596-E4E50244C262}"/>
              </a:ext>
            </a:extLst>
          </p:cNvPr>
          <p:cNvSpPr>
            <a:spLocks xmlns:a="http://schemas.openxmlformats.org/drawingml/2006/main" noGrp="1"/>
          </p:cNvSpPr>
          <p:nvPr/>
        </p:nvSpPr>
        <p:spPr>
          <a:xfrm xmlns:a="http://schemas.openxmlformats.org/drawingml/2006/main">
            <a:off x="6191250" y="5200650"/>
            <a:ext cx="3476625" cy="66675"/>
          </a:xfrm>
          <a:prstGeom xmlns:a="http://schemas.openxmlformats.org/drawingml/2006/main" prst="rect">
            <a:avLst/>
          </a:prstGeom>
          <a:solidFill xmlns:a="http://schemas.openxmlformats.org/drawingml/2006/main">
            <a:srgbClr val="5E7B69"/>
          </a:solidFill>
          <a:ln xmlns:a="http://schemas.openxmlformats.org/drawingml/2006/main" w="0">
            <a:noFill/>
            <a:prstDash val="solid"/>
          </a:ln>
        </p:spPr>
      </p:sp>
      <p:sp>
        <p:nvSpPr>
          <p:cNvPr id="6" name="social-url">
            <a:extLst xmlns:a="http://schemas.openxmlformats.org/drawingml/2006/main">
              <a:ext uri="{FF2B5EF4-FFF2-40B4-BE49-F238E27FC236}">
                <a16:creationId xmlns:a16="http://schemas.microsoft.com/office/drawing/2014/main" id="{07EF7973-27C8-4FEE-B8F6-F130DA87C298}"/>
              </a:ext>
            </a:extLst>
          </p:cNvPr>
          <p:cNvSpPr>
            <a:spLocks xmlns:a="http://schemas.openxmlformats.org/drawingml/2006/main" noGrp="1"/>
          </p:cNvSpPr>
          <p:nvPr/>
        </p:nvSpPr>
        <p:spPr>
          <a:xfrm xmlns:a="http://schemas.openxmlformats.org/drawingml/2006/main">
            <a:off x="6191250" y="5410200"/>
            <a:ext cx="3429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1" i="0">
                <a:solidFill>
                  <a:srgbClr val="5E7B69"/>
                </a:solidFill>
              </a:defRPr>
            </a:pPr>
            <a:r>
              <a:rPr sz="1350" b="1" i="0">
                <a:solidFill>
                  <a:srgbClr val="5E7B69"/>
                </a:solidFill>
              </a:rPr>
              <a:t>social.photra.org</a:t>
            </a:r>
          </a:p>
        </p:txBody>
      </p:sp>
      <p:sp>
        <p:nvSpPr>
          <p:cNvPr id="7" name="footer-brand">
            <a:extLst xmlns:a="http://schemas.openxmlformats.org/drawingml/2006/main">
              <a:ext uri="{FF2B5EF4-FFF2-40B4-BE49-F238E27FC236}">
                <a16:creationId xmlns:a16="http://schemas.microsoft.com/office/drawing/2014/main" id="{606E7084-78D6-4019-A8EB-29B29D7DBBD5}"/>
              </a:ext>
            </a:extLst>
          </p:cNvPr>
          <p:cNvSpPr>
            <a:spLocks xmlns:a="http://schemas.openxmlformats.org/drawingml/2006/main" noGrp="1"/>
          </p:cNvSpPr>
          <p:nvPr/>
        </p:nvSpPr>
        <p:spPr>
          <a:xfrm xmlns:a="http://schemas.openxmlformats.org/drawingml/2006/main">
            <a:off x="685800" y="6448425"/>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00" b="1" i="0">
                <a:solidFill>
                  <a:srgbClr val="536568"/>
                </a:solidFill>
              </a:defRPr>
            </a:pPr>
            <a:r>
              <a:rPr sz="900" b="1" i="0">
                <a:solidFill>
                  <a:srgbClr val="536568"/>
                </a:solidFill>
              </a:rPr>
              <a:t>EDITIONS PHOTRA</a:t>
            </a:r>
          </a:p>
        </p:txBody>
      </p:sp>
      <p:sp>
        <p:nvSpPr>
          <p:cNvPr id="8" name="footer-number">
            <a:extLst xmlns:a="http://schemas.openxmlformats.org/drawingml/2006/main">
              <a:ext uri="{FF2B5EF4-FFF2-40B4-BE49-F238E27FC236}">
                <a16:creationId xmlns:a16="http://schemas.microsoft.com/office/drawing/2014/main" id="{BD28D149-456C-4123-9674-337CF9E8E2DA}"/>
              </a:ext>
            </a:extLst>
          </p:cNvPr>
          <p:cNvSpPr>
            <a:spLocks xmlns:a="http://schemas.openxmlformats.org/drawingml/2006/main" noGrp="1"/>
          </p:cNvSpPr>
          <p:nvPr/>
        </p:nvSpPr>
        <p:spPr>
          <a:xfrm xmlns:a="http://schemas.openxmlformats.org/drawingml/2006/main">
            <a:off x="11144250" y="64484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00" b="1" i="0">
                <a:solidFill>
                  <a:srgbClr val="536568"/>
                </a:solidFill>
              </a:defRPr>
            </a:pPr>
            <a:r>
              <a:rPr sz="900" b="1" i="0">
                <a:solidFill>
                  <a:srgbClr val="536568"/>
                </a:solidFill>
              </a:rPr>
              <a:t>07</a:t>
            </a:r>
          </a:p>
        </p:txBody>
      </p:sp>
    </p:spTree>
    <p:extLst>
      <p:ext uri="{BB962C8B-B14F-4D97-AF65-F5344CB8AC3E}">
        <p14:creationId xmlns:p14="http://schemas.microsoft.com/office/powerpoint/2010/main" val="515779547"/>
      </p:ext>
    </p:extLst>
  </p:cSld>
</p:sld>
</file>

<file path=ppt/slides/slide8.xml><?xml version="1.0" encoding="utf-8"?>
<p:sld xmlns:p="http://schemas.openxmlformats.org/presentationml/2006/main">
  <p:cSld>
    <p:bg>
      <p:bgPr>
        <a:solidFill xmlns:a="http://schemas.openxmlformats.org/drawingml/2006/main">
          <a:srgbClr val="F4EFE6"/>
        </a:solidFill>
      </p:bgPr>
    </p:bg>
    <p:spTree>
      <p:nvGrpSpPr>
        <p:cNvPr id="1" name=""/>
        <p:cNvGrpSpPr/>
        <p:nvPr/>
      </p:nvGrpSpPr>
      <p:grpSpPr>
        <a:xfrm xmlns:a="http://schemas.openxmlformats.org/drawingml/2006/main"/>
      </p:grpSpPr>
      <p:sp>
        <p:nvSpPr>
          <p:cNvPr id="14" name="eyebrow">
            <a:extLst xmlns:a="http://schemas.openxmlformats.org/drawingml/2006/main">
              <a:ext uri="{FF2B5EF4-FFF2-40B4-BE49-F238E27FC236}">
                <a16:creationId xmlns:a16="http://schemas.microsoft.com/office/drawing/2014/main" id="{AA98F16A-D268-40A1-968A-A9DF36FD294B}"/>
              </a:ext>
            </a:extLst>
          </p:cNvPr>
          <p:cNvSpPr>
            <a:spLocks xmlns:a="http://schemas.openxmlformats.org/drawingml/2006/main" noGrp="1"/>
          </p:cNvSpPr>
          <p:nvPr/>
        </p:nvSpPr>
        <p:spPr>
          <a:xfrm xmlns:a="http://schemas.openxmlformats.org/drawingml/2006/main">
            <a:off x="685800" y="514350"/>
            <a:ext cx="495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A94B4F"/>
                </a:solidFill>
              </a:defRPr>
            </a:pPr>
            <a:r>
              <a:rPr sz="1125" b="1" i="0">
                <a:solidFill>
                  <a:srgbClr val="A94B4F"/>
                </a:solidFill>
              </a:rPr>
              <a:t>TECHNIK MIT PUBLIZISTISCHER VERANTWORTUNG</a:t>
            </a:r>
          </a:p>
        </p:txBody>
      </p:sp>
      <p:sp>
        <p:nvSpPr>
          <p:cNvPr id="2" name="title">
            <a:extLst xmlns:a="http://schemas.openxmlformats.org/drawingml/2006/main">
              <a:ext uri="{FF2B5EF4-FFF2-40B4-BE49-F238E27FC236}">
                <a16:creationId xmlns:a16="http://schemas.microsoft.com/office/drawing/2014/main" id="{91261212-1CCB-4A60-8444-E55CF641844D}"/>
              </a:ext>
            </a:extLst>
          </p:cNvPr>
          <p:cNvSpPr>
            <a:spLocks xmlns:a="http://schemas.openxmlformats.org/drawingml/2006/main" noGrp="1"/>
          </p:cNvSpPr>
          <p:nvPr/>
        </p:nvSpPr>
        <p:spPr>
          <a:xfrm xmlns:a="http://schemas.openxmlformats.org/drawingml/2006/main">
            <a:off x="685800" y="1047750"/>
            <a:ext cx="6667500" cy="933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825" b="1" i="0">
                <a:solidFill>
                  <a:srgbClr val="162124"/>
                </a:solidFill>
              </a:defRPr>
            </a:pPr>
            <a:r>
              <a:rPr sz="3825" b="1" i="0">
                <a:solidFill>
                  <a:srgbClr val="162124"/>
                </a:solidFill>
              </a:rPr>
              <a:t>Automatisiert, aber nicht beliebig</a:t>
            </a:r>
          </a:p>
        </p:txBody>
      </p:sp>
      <p:sp>
        <p:nvSpPr>
          <p:cNvPr id="3" name="lead">
            <a:extLst xmlns:a="http://schemas.openxmlformats.org/drawingml/2006/main">
              <a:ext uri="{FF2B5EF4-FFF2-40B4-BE49-F238E27FC236}">
                <a16:creationId xmlns:a16="http://schemas.microsoft.com/office/drawing/2014/main" id="{0C27BA4D-CC4A-4B54-B722-E4CC8B675EF9}"/>
              </a:ext>
            </a:extLst>
          </p:cNvPr>
          <p:cNvSpPr>
            <a:spLocks xmlns:a="http://schemas.openxmlformats.org/drawingml/2006/main" noGrp="1"/>
          </p:cNvSpPr>
          <p:nvPr/>
        </p:nvSpPr>
        <p:spPr>
          <a:xfrm xmlns:a="http://schemas.openxmlformats.org/drawingml/2006/main">
            <a:off x="685800" y="2343150"/>
            <a:ext cx="6858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00" b="0" i="0">
                <a:solidFill>
                  <a:srgbClr val="536568"/>
                </a:solidFill>
              </a:defRPr>
            </a:pPr>
            <a:r>
              <a:rPr sz="2100" b="0" i="0">
                <a:solidFill>
                  <a:srgbClr val="536568"/>
                </a:solidFill>
              </a:rPr>
              <a:t>Technik erweitert die Beobachtung. Verantwortung begrenzt die Veröffentlichung.</a:t>
            </a:r>
          </a:p>
        </p:txBody>
      </p:sp>
      <p:sp>
        <p:nvSpPr>
          <p:cNvPr id="4" name="quality-0-label">
            <a:extLst xmlns:a="http://schemas.openxmlformats.org/drawingml/2006/main">
              <a:ext uri="{FF2B5EF4-FFF2-40B4-BE49-F238E27FC236}">
                <a16:creationId xmlns:a16="http://schemas.microsoft.com/office/drawing/2014/main" id="{B3626658-DE78-4D4C-B9F6-88D63DD1120A}"/>
              </a:ext>
            </a:extLst>
          </p:cNvPr>
          <p:cNvSpPr>
            <a:spLocks xmlns:a="http://schemas.openxmlformats.org/drawingml/2006/main" noGrp="1"/>
          </p:cNvSpPr>
          <p:nvPr/>
        </p:nvSpPr>
        <p:spPr>
          <a:xfrm xmlns:a="http://schemas.openxmlformats.org/drawingml/2006/main">
            <a:off x="685800" y="3543300"/>
            <a:ext cx="271462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425" b="1" i="0">
                <a:solidFill>
                  <a:srgbClr val="A94B4F"/>
                </a:solidFill>
              </a:defRPr>
            </a:pPr>
            <a:r>
              <a:rPr sz="1425" b="1" i="0">
                <a:solidFill>
                  <a:srgbClr val="A94B4F"/>
                </a:solidFill>
              </a:rPr>
              <a:t>QUELLENGEBUNDEN</a:t>
            </a:r>
          </a:p>
        </p:txBody>
      </p:sp>
      <p:sp>
        <p:nvSpPr>
          <p:cNvPr id="5" name="quality-0-text">
            <a:extLst xmlns:a="http://schemas.openxmlformats.org/drawingml/2006/main">
              <a:ext uri="{FF2B5EF4-FFF2-40B4-BE49-F238E27FC236}">
                <a16:creationId xmlns:a16="http://schemas.microsoft.com/office/drawing/2014/main" id="{D3944E68-E0D6-4E76-A5C8-B3FA2452978E}"/>
              </a:ext>
            </a:extLst>
          </p:cNvPr>
          <p:cNvSpPr>
            <a:spLocks xmlns:a="http://schemas.openxmlformats.org/drawingml/2006/main" noGrp="1"/>
          </p:cNvSpPr>
          <p:nvPr/>
        </p:nvSpPr>
        <p:spPr>
          <a:xfrm xmlns:a="http://schemas.openxmlformats.org/drawingml/2006/main">
            <a:off x="3714750" y="3543300"/>
            <a:ext cx="7143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0" i="0">
                <a:solidFill>
                  <a:srgbClr val="536568"/>
                </a:solidFill>
              </a:defRPr>
            </a:pPr>
            <a:r>
              <a:rPr sz="1500" b="0" i="0">
                <a:solidFill>
                  <a:srgbClr val="536568"/>
                </a:solidFill>
              </a:rPr>
              <a:t>Behauptungen brauchen einen überprüfbaren Ursprung.</a:t>
            </a:r>
          </a:p>
        </p:txBody>
      </p:sp>
      <p:sp>
        <p:nvSpPr>
          <p:cNvPr id="6" name="quality-1-label">
            <a:extLst xmlns:a="http://schemas.openxmlformats.org/drawingml/2006/main">
              <a:ext uri="{FF2B5EF4-FFF2-40B4-BE49-F238E27FC236}">
                <a16:creationId xmlns:a16="http://schemas.microsoft.com/office/drawing/2014/main" id="{1F0260A1-31B3-42F4-8B63-4862348596FB}"/>
              </a:ext>
            </a:extLst>
          </p:cNvPr>
          <p:cNvSpPr>
            <a:spLocks xmlns:a="http://schemas.openxmlformats.org/drawingml/2006/main" noGrp="1"/>
          </p:cNvSpPr>
          <p:nvPr/>
        </p:nvSpPr>
        <p:spPr>
          <a:xfrm xmlns:a="http://schemas.openxmlformats.org/drawingml/2006/main">
            <a:off x="685800" y="4133850"/>
            <a:ext cx="271462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425" b="1" i="0">
                <a:solidFill>
                  <a:srgbClr val="A94B4F"/>
                </a:solidFill>
              </a:defRPr>
            </a:pPr>
            <a:r>
              <a:rPr sz="1425" b="1" i="0">
                <a:solidFill>
                  <a:srgbClr val="A94B4F"/>
                </a:solidFill>
              </a:rPr>
              <a:t>LEKTORIERT</a:t>
            </a:r>
          </a:p>
        </p:txBody>
      </p:sp>
      <p:sp>
        <p:nvSpPr>
          <p:cNvPr id="7" name="quality-1-text">
            <a:extLst xmlns:a="http://schemas.openxmlformats.org/drawingml/2006/main">
              <a:ext uri="{FF2B5EF4-FFF2-40B4-BE49-F238E27FC236}">
                <a16:creationId xmlns:a16="http://schemas.microsoft.com/office/drawing/2014/main" id="{5A5C9A6E-C137-40BA-8CAC-263ACB4B7E3F}"/>
              </a:ext>
            </a:extLst>
          </p:cNvPr>
          <p:cNvSpPr>
            <a:spLocks xmlns:a="http://schemas.openxmlformats.org/drawingml/2006/main" noGrp="1"/>
          </p:cNvSpPr>
          <p:nvPr/>
        </p:nvSpPr>
        <p:spPr>
          <a:xfrm xmlns:a="http://schemas.openxmlformats.org/drawingml/2006/main">
            <a:off x="3714750" y="4133850"/>
            <a:ext cx="7143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0" i="0">
                <a:solidFill>
                  <a:srgbClr val="536568"/>
                </a:solidFill>
              </a:defRPr>
            </a:pPr>
            <a:r>
              <a:rPr sz="1500" b="0" i="0">
                <a:solidFill>
                  <a:srgbClr val="536568"/>
                </a:solidFill>
              </a:rPr>
              <a:t>Sprache, Konsistenz und technische Regeln werden geprüft.</a:t>
            </a:r>
          </a:p>
        </p:txBody>
      </p:sp>
      <p:sp>
        <p:nvSpPr>
          <p:cNvPr id="8" name="quality-2-label">
            <a:extLst xmlns:a="http://schemas.openxmlformats.org/drawingml/2006/main">
              <a:ext uri="{FF2B5EF4-FFF2-40B4-BE49-F238E27FC236}">
                <a16:creationId xmlns:a16="http://schemas.microsoft.com/office/drawing/2014/main" id="{B13C024E-A5C4-4839-98E3-A067C3055517}"/>
              </a:ext>
            </a:extLst>
          </p:cNvPr>
          <p:cNvSpPr>
            <a:spLocks xmlns:a="http://schemas.openxmlformats.org/drawingml/2006/main" noGrp="1"/>
          </p:cNvSpPr>
          <p:nvPr/>
        </p:nvSpPr>
        <p:spPr>
          <a:xfrm xmlns:a="http://schemas.openxmlformats.org/drawingml/2006/main">
            <a:off x="685800" y="4724400"/>
            <a:ext cx="271462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425" b="1" i="0">
                <a:solidFill>
                  <a:srgbClr val="A94B4F"/>
                </a:solidFill>
              </a:defRPr>
            </a:pPr>
            <a:r>
              <a:rPr sz="1425" b="1" i="0">
                <a:solidFill>
                  <a:srgbClr val="A94B4F"/>
                </a:solidFill>
              </a:rPr>
              <a:t>TRANSPARENT</a:t>
            </a:r>
          </a:p>
        </p:txBody>
      </p:sp>
      <p:sp>
        <p:nvSpPr>
          <p:cNvPr id="9" name="quality-2-text">
            <a:extLst xmlns:a="http://schemas.openxmlformats.org/drawingml/2006/main">
              <a:ext uri="{FF2B5EF4-FFF2-40B4-BE49-F238E27FC236}">
                <a16:creationId xmlns:a16="http://schemas.microsoft.com/office/drawing/2014/main" id="{1262DA3F-95D7-4249-A7D4-676DC69CD38F}"/>
              </a:ext>
            </a:extLst>
          </p:cNvPr>
          <p:cNvSpPr>
            <a:spLocks xmlns:a="http://schemas.openxmlformats.org/drawingml/2006/main" noGrp="1"/>
          </p:cNvSpPr>
          <p:nvPr/>
        </p:nvSpPr>
        <p:spPr>
          <a:xfrm xmlns:a="http://schemas.openxmlformats.org/drawingml/2006/main">
            <a:off x="3714750" y="4724400"/>
            <a:ext cx="7143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0" i="0">
                <a:solidFill>
                  <a:srgbClr val="536568"/>
                </a:solidFill>
              </a:defRPr>
            </a:pPr>
            <a:r>
              <a:rPr sz="1500" b="0" i="0">
                <a:solidFill>
                  <a:srgbClr val="536568"/>
                </a:solidFill>
              </a:rPr>
              <a:t>KI-Unterstützung und Quellen bleiben erkennbar.</a:t>
            </a:r>
          </a:p>
        </p:txBody>
      </p:sp>
      <p:sp>
        <p:nvSpPr>
          <p:cNvPr id="10" name="quality-3-label">
            <a:extLst xmlns:a="http://schemas.openxmlformats.org/drawingml/2006/main">
              <a:ext uri="{FF2B5EF4-FFF2-40B4-BE49-F238E27FC236}">
                <a16:creationId xmlns:a16="http://schemas.microsoft.com/office/drawing/2014/main" id="{AC42A82D-649B-4BBA-82E7-6DE053C4C1F5}"/>
              </a:ext>
            </a:extLst>
          </p:cNvPr>
          <p:cNvSpPr>
            <a:spLocks xmlns:a="http://schemas.openxmlformats.org/drawingml/2006/main" noGrp="1"/>
          </p:cNvSpPr>
          <p:nvPr/>
        </p:nvSpPr>
        <p:spPr>
          <a:xfrm xmlns:a="http://schemas.openxmlformats.org/drawingml/2006/main">
            <a:off x="685800" y="5314950"/>
            <a:ext cx="271462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425" b="1" i="0">
                <a:solidFill>
                  <a:srgbClr val="A94B4F"/>
                </a:solidFill>
              </a:defRPr>
            </a:pPr>
            <a:r>
              <a:rPr sz="1425" b="1" i="0">
                <a:solidFill>
                  <a:srgbClr val="A94B4F"/>
                </a:solidFill>
              </a:rPr>
              <a:t>DATENSPARSAM</a:t>
            </a:r>
          </a:p>
        </p:txBody>
      </p:sp>
      <p:sp>
        <p:nvSpPr>
          <p:cNvPr id="11" name="quality-3-text">
            <a:extLst xmlns:a="http://schemas.openxmlformats.org/drawingml/2006/main">
              <a:ext uri="{FF2B5EF4-FFF2-40B4-BE49-F238E27FC236}">
                <a16:creationId xmlns:a16="http://schemas.microsoft.com/office/drawing/2014/main" id="{20B7E4B2-DAA7-4AA5-8402-6100B3D4ED4F}"/>
              </a:ext>
            </a:extLst>
          </p:cNvPr>
          <p:cNvSpPr>
            <a:spLocks xmlns:a="http://schemas.openxmlformats.org/drawingml/2006/main" noGrp="1"/>
          </p:cNvSpPr>
          <p:nvPr/>
        </p:nvSpPr>
        <p:spPr>
          <a:xfrm xmlns:a="http://schemas.openxmlformats.org/drawingml/2006/main">
            <a:off x="3714750" y="5314950"/>
            <a:ext cx="7143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0" i="0">
                <a:solidFill>
                  <a:srgbClr val="536568"/>
                </a:solidFill>
              </a:defRPr>
            </a:pPr>
            <a:r>
              <a:rPr sz="1500" b="0" i="0">
                <a:solidFill>
                  <a:srgbClr val="536568"/>
                </a:solidFill>
              </a:rPr>
              <a:t>Zugangsrechte werden nur zweckgebunden ausgetauscht.</a:t>
            </a:r>
          </a:p>
        </p:txBody>
      </p:sp>
      <p:sp>
        <p:nvSpPr>
          <p:cNvPr id="12" name="footer-brand">
            <a:extLst xmlns:a="http://schemas.openxmlformats.org/drawingml/2006/main">
              <a:ext uri="{FF2B5EF4-FFF2-40B4-BE49-F238E27FC236}">
                <a16:creationId xmlns:a16="http://schemas.microsoft.com/office/drawing/2014/main" id="{8109DA16-5C93-4384-88CD-C1E59BA43199}"/>
              </a:ext>
            </a:extLst>
          </p:cNvPr>
          <p:cNvSpPr>
            <a:spLocks xmlns:a="http://schemas.openxmlformats.org/drawingml/2006/main" noGrp="1"/>
          </p:cNvSpPr>
          <p:nvPr/>
        </p:nvSpPr>
        <p:spPr>
          <a:xfrm xmlns:a="http://schemas.openxmlformats.org/drawingml/2006/main">
            <a:off x="685800" y="6448425"/>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00" b="1" i="0">
                <a:solidFill>
                  <a:srgbClr val="536568"/>
                </a:solidFill>
              </a:defRPr>
            </a:pPr>
            <a:r>
              <a:rPr sz="900" b="1" i="0">
                <a:solidFill>
                  <a:srgbClr val="536568"/>
                </a:solidFill>
              </a:rPr>
              <a:t>EDITIONS PHOTRA</a:t>
            </a:r>
          </a:p>
        </p:txBody>
      </p:sp>
      <p:sp>
        <p:nvSpPr>
          <p:cNvPr id="13" name="footer-number">
            <a:extLst xmlns:a="http://schemas.openxmlformats.org/drawingml/2006/main">
              <a:ext uri="{FF2B5EF4-FFF2-40B4-BE49-F238E27FC236}">
                <a16:creationId xmlns:a16="http://schemas.microsoft.com/office/drawing/2014/main" id="{7155AD7A-96A4-40C0-B0D0-E4142550F2D2}"/>
              </a:ext>
            </a:extLst>
          </p:cNvPr>
          <p:cNvSpPr>
            <a:spLocks xmlns:a="http://schemas.openxmlformats.org/drawingml/2006/main" noGrp="1"/>
          </p:cNvSpPr>
          <p:nvPr/>
        </p:nvSpPr>
        <p:spPr>
          <a:xfrm xmlns:a="http://schemas.openxmlformats.org/drawingml/2006/main">
            <a:off x="11144250" y="64484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00" b="1" i="0">
                <a:solidFill>
                  <a:srgbClr val="536568"/>
                </a:solidFill>
              </a:defRPr>
            </a:pPr>
            <a:r>
              <a:rPr sz="900" b="1" i="0">
                <a:solidFill>
                  <a:srgbClr val="536568"/>
                </a:solidFill>
              </a:rPr>
              <a:t>08</a:t>
            </a:r>
          </a:p>
        </p:txBody>
      </p:sp>
    </p:spTree>
    <p:extLst>
      <p:ext uri="{BB962C8B-B14F-4D97-AF65-F5344CB8AC3E}">
        <p14:creationId xmlns:p14="http://schemas.microsoft.com/office/powerpoint/2010/main" val="568199347"/>
      </p:ext>
    </p:extLst>
  </p:cSld>
</p:sld>
</file>

<file path=ppt/slides/slide9.xml><?xml version="1.0" encoding="utf-8"?>
<p:sld xmlns:p="http://schemas.openxmlformats.org/presentationml/2006/main">
  <p:cSld>
    <p:bg>
      <p:bgPr>
        <a:solidFill xmlns:a="http://schemas.openxmlformats.org/drawingml/2006/main">
          <a:srgbClr val="162124"/>
        </a:solidFill>
      </p:bgPr>
    </p:bg>
    <p:spTree>
      <p:nvGrpSpPr>
        <p:cNvPr id="1" name=""/>
        <p:cNvGrpSpPr/>
        <p:nvPr/>
      </p:nvGrpSpPr>
      <p:grpSpPr>
        <a:xfrm xmlns:a="http://schemas.openxmlformats.org/drawingml/2006/main"/>
      </p:grpSpPr>
      <p:sp>
        <p:nvSpPr>
          <p:cNvPr id="9" name="eyebrow">
            <a:extLst xmlns:a="http://schemas.openxmlformats.org/drawingml/2006/main">
              <a:ext uri="{FF2B5EF4-FFF2-40B4-BE49-F238E27FC236}">
                <a16:creationId xmlns:a16="http://schemas.microsoft.com/office/drawing/2014/main" id="{922F3960-326B-4AAC-8598-C6360A159D43}"/>
              </a:ext>
            </a:extLst>
          </p:cNvPr>
          <p:cNvSpPr>
            <a:spLocks xmlns:a="http://schemas.openxmlformats.org/drawingml/2006/main" noGrp="1"/>
          </p:cNvSpPr>
          <p:nvPr/>
        </p:nvSpPr>
        <p:spPr>
          <a:xfrm xmlns:a="http://schemas.openxmlformats.org/drawingml/2006/main">
            <a:off x="685800" y="514350"/>
            <a:ext cx="495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97B8A1"/>
                </a:solidFill>
              </a:defRPr>
            </a:pPr>
            <a:r>
              <a:rPr sz="1125" b="1" i="0">
                <a:solidFill>
                  <a:srgbClr val="97B8A1"/>
                </a:solidFill>
              </a:rPr>
              <a:t>VOM EREIGNIS ZUM VERSTÄNDNIS</a:t>
            </a:r>
          </a:p>
        </p:txBody>
      </p:sp>
      <p:sp>
        <p:nvSpPr>
          <p:cNvPr id="2" name="title">
            <a:extLst xmlns:a="http://schemas.openxmlformats.org/drawingml/2006/main">
              <a:ext uri="{FF2B5EF4-FFF2-40B4-BE49-F238E27FC236}">
                <a16:creationId xmlns:a16="http://schemas.microsoft.com/office/drawing/2014/main" id="{BE4E4D52-C1CC-40EE-91B1-C4F56EDB6F73}"/>
              </a:ext>
            </a:extLst>
          </p:cNvPr>
          <p:cNvSpPr>
            <a:spLocks xmlns:a="http://schemas.openxmlformats.org/drawingml/2006/main" noGrp="1"/>
          </p:cNvSpPr>
          <p:nvPr/>
        </p:nvSpPr>
        <p:spPr>
          <a:xfrm xmlns:a="http://schemas.openxmlformats.org/drawingml/2006/main">
            <a:off x="685800" y="1047750"/>
            <a:ext cx="7810500" cy="933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F9F6F0"/>
                </a:solidFill>
              </a:defRPr>
            </a:pPr>
            <a:r>
              <a:rPr sz="3600" b="1" i="0">
                <a:solidFill>
                  <a:srgbClr val="F9F6F0"/>
                </a:solidFill>
              </a:rPr>
              <a:t>Ein Ereignis. Mehrere sinnvolle Zugänge.</a:t>
            </a:r>
          </a:p>
        </p:txBody>
      </p:sp>
      <p:sp>
        <p:nvSpPr>
          <p:cNvPr id="3" name="flow">
            <a:extLst xmlns:a="http://schemas.openxmlformats.org/drawingml/2006/main">
              <a:ext uri="{FF2B5EF4-FFF2-40B4-BE49-F238E27FC236}">
                <a16:creationId xmlns:a16="http://schemas.microsoft.com/office/drawing/2014/main" id="{BE152B60-BD91-41F4-A806-D4D6F88FA436}"/>
              </a:ext>
            </a:extLst>
          </p:cNvPr>
          <p:cNvSpPr>
            <a:spLocks xmlns:a="http://schemas.openxmlformats.org/drawingml/2006/main" noGrp="1"/>
          </p:cNvSpPr>
          <p:nvPr/>
        </p:nvSpPr>
        <p:spPr>
          <a:xfrm xmlns:a="http://schemas.openxmlformats.org/drawingml/2006/main">
            <a:off x="685800" y="2619375"/>
            <a:ext cx="108108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75" b="1" i="0">
                <a:solidFill>
                  <a:srgbClr val="97B8A1"/>
                </a:solidFill>
              </a:defRPr>
            </a:pPr>
            <a:r>
              <a:rPr sz="1875" b="1" i="0">
                <a:solidFill>
                  <a:srgbClr val="97B8A1"/>
                </a:solidFill>
              </a:rPr>
              <a:t>QUELLE  →  NACHRICHTENPORTAL  →  VERTIEFUNG  →  PERSÖNLICHER FEED</a:t>
            </a:r>
          </a:p>
        </p:txBody>
      </p:sp>
      <p:sp>
        <p:nvSpPr>
          <p:cNvPr id="4" name="flow-detail">
            <a:extLst xmlns:a="http://schemas.openxmlformats.org/drawingml/2006/main">
              <a:ext uri="{FF2B5EF4-FFF2-40B4-BE49-F238E27FC236}">
                <a16:creationId xmlns:a16="http://schemas.microsoft.com/office/drawing/2014/main" id="{DDDEE54C-CAAD-40C2-BFDC-4142A560AB01}"/>
              </a:ext>
            </a:extLst>
          </p:cNvPr>
          <p:cNvSpPr>
            <a:spLocks xmlns:a="http://schemas.openxmlformats.org/drawingml/2006/main" noGrp="1"/>
          </p:cNvSpPr>
          <p:nvPr/>
        </p:nvSpPr>
        <p:spPr>
          <a:xfrm xmlns:a="http://schemas.openxmlformats.org/drawingml/2006/main">
            <a:off x="685800" y="3829050"/>
            <a:ext cx="10668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defRPr sz="1800" b="0" i="0">
                <a:solidFill>
                  <a:srgbClr val="D6DFD9"/>
                </a:solidFill>
              </a:defRPr>
            </a:pPr>
            <a:r>
              <a:rPr sz="1800" b="0" i="0">
                <a:solidFill>
                  <a:srgbClr val="D6DFD9"/>
                </a:solidFill>
              </a:rPr>
              <a:t>beobachten</a:t>
            </a:r>
          </a:p>
          <a:p xmlns:a="http://schemas.openxmlformats.org/drawingml/2006/main">
            <a:pPr algn="ctr">
              <a:defRPr sz="1800" b="0" i="0">
                <a:solidFill>
                  <a:srgbClr val="D6DFD9"/>
                </a:solidFill>
              </a:defRPr>
            </a:pPr>
            <a:r>
              <a:rPr sz="1800" b="0" i="0">
                <a:solidFill>
                  <a:srgbClr val="D6DFD9"/>
                </a:solidFill>
              </a:rPr>
              <a:t>prüfen</a:t>
            </a:r>
          </a:p>
          <a:p xmlns:a="http://schemas.openxmlformats.org/drawingml/2006/main">
            <a:pPr algn="ctr">
              <a:defRPr sz="1800" b="0" i="0">
                <a:solidFill>
                  <a:srgbClr val="D6DFD9"/>
                </a:solidFill>
              </a:defRPr>
            </a:pPr>
            <a:r>
              <a:rPr sz="1800" b="0" i="0">
                <a:solidFill>
                  <a:srgbClr val="D6DFD9"/>
                </a:solidFill>
              </a:rPr>
              <a:t>veröffentlichen</a:t>
            </a:r>
          </a:p>
          <a:p xmlns:a="http://schemas.openxmlformats.org/drawingml/2006/main">
            <a:pPr algn="ctr">
              <a:defRPr sz="1800" b="0" i="0">
                <a:solidFill>
                  <a:srgbClr val="D6DFD9"/>
                </a:solidFill>
              </a:defRPr>
            </a:pPr>
            <a:r>
              <a:rPr sz="1800" b="0" i="0">
                <a:solidFill>
                  <a:srgbClr val="D6DFD9"/>
                </a:solidFill>
              </a:rPr>
              <a:t>anwenden</a:t>
            </a:r>
          </a:p>
          <a:p xmlns:a="http://schemas.openxmlformats.org/drawingml/2006/main">
            <a:pPr algn="ctr">
              <a:defRPr sz="1800" b="0" i="0">
                <a:solidFill>
                  <a:srgbClr val="D6DFD9"/>
                </a:solidFill>
              </a:defRPr>
            </a:pPr>
            <a:r>
              <a:rPr sz="1800" b="0" i="0">
                <a:solidFill>
                  <a:srgbClr val="D6DFD9"/>
                </a:solidFill>
              </a:rPr>
              <a:t>zusammenführen</a:t>
            </a:r>
          </a:p>
        </p:txBody>
      </p:sp>
      <p:sp>
        <p:nvSpPr>
          <p:cNvPr id="5" name="flow-line">
            <a:extLst xmlns:a="http://schemas.openxmlformats.org/drawingml/2006/main">
              <a:ext uri="{FF2B5EF4-FFF2-40B4-BE49-F238E27FC236}">
                <a16:creationId xmlns:a16="http://schemas.microsoft.com/office/drawing/2014/main" id="{CC01E269-A155-47C8-AF64-EF7E2F3E9DCC}"/>
              </a:ext>
            </a:extLst>
          </p:cNvPr>
          <p:cNvSpPr>
            <a:spLocks xmlns:a="http://schemas.openxmlformats.org/drawingml/2006/main" noGrp="1"/>
          </p:cNvSpPr>
          <p:nvPr/>
        </p:nvSpPr>
        <p:spPr>
          <a:xfrm xmlns:a="http://schemas.openxmlformats.org/drawingml/2006/main">
            <a:off x="876300" y="3619500"/>
            <a:ext cx="10191750" cy="19050"/>
          </a:xfrm>
          <a:prstGeom xmlns:a="http://schemas.openxmlformats.org/drawingml/2006/main" prst="rect">
            <a:avLst/>
          </a:prstGeom>
          <a:solidFill xmlns:a="http://schemas.openxmlformats.org/drawingml/2006/main">
            <a:srgbClr val="536A60"/>
          </a:solidFill>
          <a:ln xmlns:a="http://schemas.openxmlformats.org/drawingml/2006/main" w="0">
            <a:noFill/>
            <a:prstDash val="solid"/>
          </a:ln>
        </p:spPr>
      </p:sp>
      <p:sp>
        <p:nvSpPr>
          <p:cNvPr id="6" name="claim">
            <a:extLst xmlns:a="http://schemas.openxmlformats.org/drawingml/2006/main">
              <a:ext uri="{FF2B5EF4-FFF2-40B4-BE49-F238E27FC236}">
                <a16:creationId xmlns:a16="http://schemas.microsoft.com/office/drawing/2014/main" id="{DA375A46-D67A-4578-9116-7EEB65153694}"/>
              </a:ext>
            </a:extLst>
          </p:cNvPr>
          <p:cNvSpPr>
            <a:spLocks xmlns:a="http://schemas.openxmlformats.org/drawingml/2006/main" noGrp="1"/>
          </p:cNvSpPr>
          <p:nvPr/>
        </p:nvSpPr>
        <p:spPr>
          <a:xfrm xmlns:a="http://schemas.openxmlformats.org/drawingml/2006/main">
            <a:off x="1619250" y="5219700"/>
            <a:ext cx="8953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defRPr sz="2100" b="0" i="0">
                <a:solidFill>
                  <a:srgbClr val="F9F6F0"/>
                </a:solidFill>
              </a:defRPr>
            </a:pPr>
            <a:r>
              <a:rPr sz="2100" b="0" i="0">
                <a:solidFill>
                  <a:srgbClr val="F9F6F0"/>
                </a:solidFill>
              </a:rPr>
              <a:t>Kein unübersichtliches Nebeneinander – sondern ein nachvollziehbarer Weg.</a:t>
            </a:r>
          </a:p>
        </p:txBody>
      </p:sp>
      <p:sp>
        <p:nvSpPr>
          <p:cNvPr id="7" name="footer-brand">
            <a:extLst xmlns:a="http://schemas.openxmlformats.org/drawingml/2006/main">
              <a:ext uri="{FF2B5EF4-FFF2-40B4-BE49-F238E27FC236}">
                <a16:creationId xmlns:a16="http://schemas.microsoft.com/office/drawing/2014/main" id="{9596382B-9ED6-4A2C-81C3-F5577971B255}"/>
              </a:ext>
            </a:extLst>
          </p:cNvPr>
          <p:cNvSpPr>
            <a:spLocks xmlns:a="http://schemas.openxmlformats.org/drawingml/2006/main" noGrp="1"/>
          </p:cNvSpPr>
          <p:nvPr/>
        </p:nvSpPr>
        <p:spPr>
          <a:xfrm xmlns:a="http://schemas.openxmlformats.org/drawingml/2006/main">
            <a:off x="685800" y="6448425"/>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00" b="1" i="0">
                <a:solidFill>
                  <a:srgbClr val="DDE6DF"/>
                </a:solidFill>
              </a:defRPr>
            </a:pPr>
            <a:r>
              <a:rPr sz="900" b="1" i="0">
                <a:solidFill>
                  <a:srgbClr val="DDE6DF"/>
                </a:solidFill>
              </a:rPr>
              <a:t>EDITIONS PHOTRA</a:t>
            </a:r>
          </a:p>
        </p:txBody>
      </p:sp>
      <p:sp>
        <p:nvSpPr>
          <p:cNvPr id="8" name="footer-number">
            <a:extLst xmlns:a="http://schemas.openxmlformats.org/drawingml/2006/main">
              <a:ext uri="{FF2B5EF4-FFF2-40B4-BE49-F238E27FC236}">
                <a16:creationId xmlns:a16="http://schemas.microsoft.com/office/drawing/2014/main" id="{CE4DF679-93D2-4BF0-B197-FA45E5A60AEB}"/>
              </a:ext>
            </a:extLst>
          </p:cNvPr>
          <p:cNvSpPr>
            <a:spLocks xmlns:a="http://schemas.openxmlformats.org/drawingml/2006/main" noGrp="1"/>
          </p:cNvSpPr>
          <p:nvPr/>
        </p:nvSpPr>
        <p:spPr>
          <a:xfrm xmlns:a="http://schemas.openxmlformats.org/drawingml/2006/main">
            <a:off x="11144250" y="6448425"/>
            <a:ext cx="3619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00" b="1" i="0">
                <a:solidFill>
                  <a:srgbClr val="DDE6DF"/>
                </a:solidFill>
              </a:defRPr>
            </a:pPr>
            <a:r>
              <a:rPr sz="900" b="1" i="0">
                <a:solidFill>
                  <a:srgbClr val="DDE6DF"/>
                </a:solidFill>
              </a:rPr>
              <a:t>09</a:t>
            </a:r>
          </a:p>
        </p:txBody>
      </p:sp>
    </p:spTree>
    <p:extLst>
      <p:ext uri="{BB962C8B-B14F-4D97-AF65-F5344CB8AC3E}">
        <p14:creationId xmlns:p14="http://schemas.microsoft.com/office/powerpoint/2010/main" val="88779829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2026-08-19T13:37:11.9760000Z</dcterms:created>
  <dcterms:modified xsi:type="dcterms:W3CDTF">2026-08-19T13:37:11.9760000Z</dcterms:modified>
</coreProperties>
</file>